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6"/>
  </p:notesMasterIdLst>
  <p:sldIdLst>
    <p:sldId id="268" r:id="rId2"/>
    <p:sldId id="269" r:id="rId3"/>
    <p:sldId id="302" r:id="rId4"/>
    <p:sldId id="284" r:id="rId5"/>
    <p:sldId id="285" r:id="rId6"/>
    <p:sldId id="275" r:id="rId7"/>
    <p:sldId id="283" r:id="rId8"/>
    <p:sldId id="286" r:id="rId9"/>
    <p:sldId id="304" r:id="rId10"/>
    <p:sldId id="289" r:id="rId11"/>
    <p:sldId id="290" r:id="rId12"/>
    <p:sldId id="287" r:id="rId13"/>
    <p:sldId id="292" r:id="rId14"/>
    <p:sldId id="278" r:id="rId15"/>
  </p:sldIdLst>
  <p:sldSz cx="9144000" cy="6858000" type="screen4x3"/>
  <p:notesSz cx="6810375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без заголовка" id="{4776A62F-097E-4256-91C3-E80129D949E8}">
          <p14:sldIdLst>
            <p14:sldId id="268"/>
            <p14:sldId id="269"/>
            <p14:sldId id="275"/>
            <p14:sldId id="276"/>
            <p14:sldId id="277"/>
            <p14:sldId id="278"/>
            <p14:sldId id="2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8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51163" cy="497125"/>
          </a:xfrm>
          <a:prstGeom prst="rect">
            <a:avLst/>
          </a:prstGeom>
        </p:spPr>
        <p:txBody>
          <a:bodyPr vert="horz" lIns="91453" tIns="45726" rIns="91453" bIns="45726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7639" y="2"/>
            <a:ext cx="2951163" cy="497125"/>
          </a:xfrm>
          <a:prstGeom prst="rect">
            <a:avLst/>
          </a:prstGeom>
        </p:spPr>
        <p:txBody>
          <a:bodyPr vert="horz" lIns="91453" tIns="45726" rIns="91453" bIns="45726" rtlCol="0"/>
          <a:lstStyle>
            <a:lvl1pPr algn="r">
              <a:defRPr sz="1200"/>
            </a:lvl1pPr>
          </a:lstStyle>
          <a:p>
            <a:fld id="{2F9CC05D-D31A-451D-8B12-9B38DE5B2951}" type="datetimeFigureOut">
              <a:rPr lang="ru-RU" smtClean="0"/>
              <a:pPr/>
              <a:t>27.11.2023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3" tIns="45726" rIns="91453" bIns="45726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40" y="4722694"/>
            <a:ext cx="5448300" cy="4474131"/>
          </a:xfrm>
          <a:prstGeom prst="rect">
            <a:avLst/>
          </a:prstGeom>
        </p:spPr>
        <p:txBody>
          <a:bodyPr vert="horz" lIns="91453" tIns="45726" rIns="91453" bIns="4572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3664"/>
            <a:ext cx="2951163" cy="497125"/>
          </a:xfrm>
          <a:prstGeom prst="rect">
            <a:avLst/>
          </a:prstGeom>
        </p:spPr>
        <p:txBody>
          <a:bodyPr vert="horz" lIns="91453" tIns="45726" rIns="91453" bIns="45726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7639" y="9443664"/>
            <a:ext cx="2951163" cy="497125"/>
          </a:xfrm>
          <a:prstGeom prst="rect">
            <a:avLst/>
          </a:prstGeom>
        </p:spPr>
        <p:txBody>
          <a:bodyPr vert="horz" lIns="91453" tIns="45726" rIns="91453" bIns="45726" rtlCol="0" anchor="b"/>
          <a:lstStyle>
            <a:lvl1pPr algn="r">
              <a:defRPr sz="1200"/>
            </a:lvl1pPr>
          </a:lstStyle>
          <a:p>
            <a:fld id="{DF87A90D-1515-47A0-B81D-D5417E9E7E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36800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1636713" y="1187450"/>
            <a:ext cx="7897813" cy="59229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>
          <a:xfrm>
            <a:off x="461242" y="7503175"/>
            <a:ext cx="3702855" cy="7106914"/>
          </a:xfrm>
          <a:noFill/>
          <a:ln/>
        </p:spPr>
        <p:txBody>
          <a:bodyPr lIns="93361" tIns="46680" rIns="93361" bIns="46680"/>
          <a:lstStyle/>
          <a:p>
            <a:pPr eaLnBrk="1" hangingPunct="1">
              <a:spcBef>
                <a:spcPct val="0"/>
              </a:spcBef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316006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5072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5072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5072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5072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507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507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507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507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507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507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507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507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76750" cy="335756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56881" y="9443244"/>
            <a:ext cx="2951905" cy="497681"/>
          </a:xfrm>
          <a:prstGeom prst="rect">
            <a:avLst/>
          </a:prstGeom>
        </p:spPr>
        <p:txBody>
          <a:bodyPr lIns="91443" tIns="45722" rIns="91443" bIns="45722"/>
          <a:lstStyle/>
          <a:p>
            <a:fld id="{ADFD74D4-23CF-4BF6-8698-29E09C29EDF4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507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DC74E-E1EB-4E31-BEE5-F6DAFB7F51E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2556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17FE7-CF70-489F-9575-DECBD26BD60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4044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B222-25A9-4274-962E-55AF7644A1F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9034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8080D-CE14-4739-8F8E-431642AFFFE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5393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673F-237B-436E-A9E2-AF652AA22C2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2167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7C73-644B-4486-A2AF-884712C1447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318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FF45-CBB4-4DBE-BD4B-7B6065729FA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3769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20F44-42C4-4328-9E3B-DBEECB78475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4059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94BC-C289-4BE6-9CB3-92CC7C2D57A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6720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8B198-3074-4B29-8F12-7C5D1B5505F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4469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0C99-BC34-4060-9587-B9C750512E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C9B21-94A9-4092-80BE-2A005DA93E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932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1392" fontAlgn="base">
              <a:spcBef>
                <a:spcPct val="0"/>
              </a:spcBef>
              <a:spcAft>
                <a:spcPct val="0"/>
              </a:spcAft>
              <a:defRPr/>
            </a:pPr>
            <a:fld id="{2321C752-ECE5-4854-A46C-3AC295E2A89C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 defTabSz="901392" fontAlgn="base">
                <a:spcBef>
                  <a:spcPct val="0"/>
                </a:spcBef>
                <a:spcAft>
                  <a:spcPct val="0"/>
                </a:spcAft>
                <a:defRPr/>
              </a:pPr>
              <a:t>27.11.2023</a:t>
            </a:fld>
            <a:endParaRPr lang="ru-RU" dirty="0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1392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01392" fontAlgn="base">
              <a:spcBef>
                <a:spcPct val="0"/>
              </a:spcBef>
              <a:spcAft>
                <a:spcPct val="0"/>
              </a:spcAft>
              <a:defRPr/>
            </a:pPr>
            <a:fld id="{789EEAF2-254C-46A5-856C-CAA25BDA777D}" type="slidenum">
              <a:rPr lang="ru-RU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 defTabSz="901392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204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consultantplus://offline/ref=DB102C9719841445BAAA629AA17E539EE06555672E935F862F913AA34B3BC8777B5E43A68B26DA616EE0314E8441p0N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lum bright="25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412776"/>
            <a:ext cx="8540792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351698" y="298058"/>
            <a:ext cx="8440615" cy="58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13" tIns="45055" rIns="90113" bIns="45055">
            <a:spAutoFit/>
          </a:bodyPr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6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6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6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124744"/>
            <a:ext cx="784887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01392" fontAlgn="base">
              <a:spcAft>
                <a:spcPct val="0"/>
              </a:spcAft>
              <a:defRPr/>
            </a:pPr>
            <a:r>
              <a:rPr lang="ru-RU" sz="34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ПОРЯДОК РАСХОДОВАНИЯ СРЕДСТВ ГРАНТОВОЙ </a:t>
            </a:r>
            <a:r>
              <a:rPr lang="ru-RU" sz="34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ПОДДЕРЖКИ И ПРЕДОСТАВЛЕНИЯ СУБСИДИЙ МАЛЫМ ФОРМАМ ХОЗЯЙСТВОВАНИЯ В </a:t>
            </a:r>
            <a:r>
              <a:rPr lang="ru-RU" sz="34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РАМКАХ ГОСУДАРСТВЕННОЙ ПРОГРАММЫ КИРОВСКОЙ ОБЛАСТИ «РАЗВИТИЕ АГРОПРОМЫШЛЕННОГО КОМПЛЕКСА»</a:t>
            </a:r>
            <a:endParaRPr lang="ru-RU" sz="3400" b="1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Times New Roman" pitchFamily="18" charset="0"/>
            </a:endParaRPr>
          </a:p>
          <a:p>
            <a:pPr lvl="0" algn="ctr" defTabSz="901392" fontAlgn="base">
              <a:spcAft>
                <a:spcPct val="0"/>
              </a:spcAft>
              <a:defRPr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 lvl="0" algn="ctr" defTabSz="901392" fontAlgn="base"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2023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ГОД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356" y="5802731"/>
            <a:ext cx="1944216" cy="82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53" y="5830613"/>
            <a:ext cx="19446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3714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3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23528" y="213285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1268760"/>
            <a:ext cx="84969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коды в соответствии с Общероссийским классификатором продукции по видам экономической деятельности (ОК 034-2014 (КПЕС 2008)) подтверждаются документами</a:t>
            </a:r>
          </a:p>
          <a:p>
            <a:pPr algn="ctr"/>
            <a:endParaRPr lang="ru-RU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копии технических паспортов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сертификатов соответствия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иных документов, выданных лицом, система добровольной сертификации которого зарегистрирована Управлением развития информационного обеспечения и аккредитации Федерального агентства по техническому регулированию и метрологии,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иного документа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выданного производителем или официальным представителем производителя,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содержащего сведения об отнесении каждой из единиц приобретенной (приобретаемой) техники и (или) оборудования к тому или иному коду Общероссийского классификатора продукции по видам экономической деятельности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  <a:hlinkClick r:id="rId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3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23528" y="213285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1484784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в соответствии с действующим законодательством,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том числе ветеринарным, сельскохозяйственных животных (за исключением свиней) и птицы, а также рыбопосадочного материала. </a:t>
            </a:r>
          </a:p>
          <a:p>
            <a:pPr algn="ctr"/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договоры поставки (купли-продажи),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счета-фактуры (или счета) на оплату,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акты приема-передачи сельскохозяйственных животных,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ветеринарные сопроводительные документы</a:t>
            </a:r>
          </a:p>
        </p:txBody>
      </p:sp>
      <p:pic>
        <p:nvPicPr>
          <p:cNvPr id="13" name="Рисунок 12" descr="https://selcdn.fedsp.com/taw/19/8259/3ba5c1966bda717b.jpg"/>
          <p:cNvPicPr/>
          <p:nvPr/>
        </p:nvPicPr>
        <p:blipFill>
          <a:blip r:embed="rId7" cstate="print"/>
          <a:srcRect b="80438"/>
          <a:stretch>
            <a:fillRect/>
          </a:stretch>
        </p:blipFill>
        <p:spPr bwMode="auto">
          <a:xfrm>
            <a:off x="1187624" y="4365104"/>
            <a:ext cx="669674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3216"/>
            <a:ext cx="1080120" cy="106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21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5"/>
            <a:ext cx="847638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45024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6083"/>
            <a:ext cx="424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229198"/>
            <a:ext cx="1627816" cy="120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67544" y="1556792"/>
            <a:ext cx="835292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случае получения отказа в приеме документов победитель конкурса после устранения оснований для отказа вправе вновь подать документы в установленном порядке.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Ответственность за недостоверность представляемых победителями конкурса документов несут победители конкурса.</a:t>
            </a:r>
          </a:p>
          <a:p>
            <a:pPr marL="354013" lvl="0" indent="-35401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48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3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268760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 МЕСТНОГО САМОУПРАВЛЕНИЯ ИЛИ МИНИСТЕРСТВО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213285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1772816"/>
            <a:ext cx="83529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ПРИНИМАЕТ ДОКУМЕНТЫ ОТ ПОБЕДИТЕЛЯ КОНКУРСА, РЕГИСТРИРУЕТ В ЖУРНАЛЕ РЕГИСТРАЦИИ</a:t>
            </a:r>
          </a:p>
          <a:p>
            <a:pPr marL="342900" indent="-342900" algn="ctr">
              <a:buAutoNum type="arabicPeriod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ПОЗДНЕЕ ТРЕХ РАБОЧИХ ДНЕЙ СО ДНЯ РЕГИСТРАЦИИ ДОКУМЕНТОВ ПРОВЕРЯЕТ:</a:t>
            </a:r>
          </a:p>
          <a:p>
            <a:pPr marL="342900" indent="-342900"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ПОЛНОТУ ПРЕДСТАВЛЕННЫХ ДОКУМЕНТОВ</a:t>
            </a:r>
          </a:p>
          <a:p>
            <a:pPr marL="342900" indent="-342900"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ДОСТОВЕРНОСТЬ СВЕДЕНИЙ</a:t>
            </a:r>
          </a:p>
          <a:p>
            <a:pPr marL="342900" indent="-342900"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СОБЛЮДЕНИЕ ФОРМ И СРОКОВ ПРЕДСТАВЛЕНИЯ ДОКУМЕНТОВ</a:t>
            </a:r>
          </a:p>
          <a:p>
            <a:pPr marL="342900" indent="-342900" algn="ctr">
              <a:buAutoNum type="arabicPeriod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В СЛУЧАЕ ВЫЯВЛЕНИЯ НАРУШЕНИЙ ТРЕБОВАНИЙ ВОЗВРАЩАЕТ ДОКУМЕНТЫ ПОБЕДИТЕЛЮ КОНКУРСА</a:t>
            </a:r>
          </a:p>
          <a:p>
            <a:pPr marL="342900" indent="-342900" algn="ctr">
              <a:buAutoNum type="arabicPeriod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ПРИ ОТСУТСТВИИ ОСНОВАНИЙ ДЛЯ ОТКАЗА В ПРИЕМЕ ДОКУМЕНТОВ, ДЕЛАЕТ ОТМЕТКУ В ОПИСИ И ВОЗВРАЩАЕТ ОДИН ЭКЗЕМПЛЯР ПОБЕДИТЕЛЮ КОНКУРСА</a:t>
            </a:r>
          </a:p>
        </p:txBody>
      </p:sp>
    </p:spTree>
    <p:extLst>
      <p:ext uri="{BB962C8B-B14F-4D97-AF65-F5344CB8AC3E}">
        <p14:creationId xmlns="" xmlns:p14="http://schemas.microsoft.com/office/powerpoint/2010/main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lum bright="25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47638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6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509" y="1669867"/>
            <a:ext cx="402445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728" y="5517232"/>
            <a:ext cx="1692302" cy="10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3528" y="2276872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392268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848" y="5157191"/>
            <a:ext cx="23526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lum bright="28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84784"/>
            <a:ext cx="8548393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2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5536" y="1628800"/>
            <a:ext cx="30963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ГРАНТЫ ИЗ ОБЛАСТНОГО БЮДЖЕТА НА РАЗВИТИЕ СЕМЕЙНЫХ ФЕРМ 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99992" y="2132856"/>
            <a:ext cx="40324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ГРАНТЫ ИЗ ОБЛАСТНОГО БЮДЖЕТА НА РАЗВИТИЕ МАТЕРИАЛЬНО-ТЕХНИЧЕСКОЙ БАЗЫ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83768" y="4077072"/>
            <a:ext cx="30963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ГРАНТЫ «АГРОСТАРТАП» ИЗ ОБЛАСТНОГО БЮДЖЕТА НА СОЗДАНИЕ И (ИЛИ) РАЗВИТИЕ ХОЗЯЙСТВ 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169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848" y="5157191"/>
            <a:ext cx="23526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lum bright="28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84784"/>
            <a:ext cx="8548393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2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268760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ПОБЕДИТЕЛИ КОНКУРСА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ТЕЧЕНИЕ 10 РАБОЧИХ ДНЕЙ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ЗАКЛЮЧАЮТ СОГЛАШЕНИЕ О ПРЕДОСТАВЛЕНИИ ГРАНТА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СИСТЕМЕ «ЭЛЕКТРОННЫЙ БЮДЖЕТ»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3284984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СЛУЧАЕ НАРУШЕНИЯ ЭТОГО СРОКА МИНИСТЕРСТВОМ СЕЛЬСКОГО ХОЗЯЙСТВА И ПРОДОВОЛЬСТВИЯ КИРОВСКОЙ ОБЛАСТИ ОТМЕНЯЕТСЯ РАСПОРЯЖЕНИЕ О ПРИЗНАНИИ ТАКОГО ЗАЯВИТЕЛЯ ПОБЕДИТЕЛЕМ КОНКУРСА</a:t>
            </a:r>
          </a:p>
        </p:txBody>
      </p:sp>
    </p:spTree>
    <p:extLst>
      <p:ext uri="{BB962C8B-B14F-4D97-AF65-F5344CB8AC3E}">
        <p14:creationId xmlns="" xmlns:p14="http://schemas.microsoft.com/office/powerpoint/2010/main" val="354169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lum bright="28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84784"/>
            <a:ext cx="8548393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848" y="5157191"/>
            <a:ext cx="23526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3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556792"/>
            <a:ext cx="8568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 ПЕРЕЧИСЛЯЮТСЯ НА ЛИЦЕВОЙ СЧЕТ ПОБЕДИТЕЛЯ КОНКУРСА, ОТКРЫТЫЙ В МИНИСТЕРСТВЕ ФИНАНСОВ КИРОВСКОЙ ОБЛАСТИ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РАЗМЕРЕ 100% СУММЫ ГРАНТА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УКАЗАННОЙ В СОГЛАШЕНИИ.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 ОСВОЕНИЯ СРЕДСТВ ГРАНТА СОСТАВЛЯЕТ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БОЛЕЕ 18 МЕСЯЦЕВ ИЛИ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БОЛЕЕ 24 МЕСЯЦЕВ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ПОЛУЧЕНИЯ УКАЗАННЫХ СРЕДСТВ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 ЗАВИСИМОСТИ ОТ ВИДА ГРАНТОВОЙ ПОДДЕРЖКИ)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(ОБРАЩАЮ ВНИМАНИЕ: 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Орловский район,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Немский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Свечинский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муниципальные округа)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54169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848" y="5157191"/>
            <a:ext cx="23526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lum bright="28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84784"/>
            <a:ext cx="8548393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4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268760"/>
            <a:ext cx="856895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ПОБЕДИТЕЛЬ КОНКУРСА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расходования со счета средств гранта представляет </a:t>
            </a:r>
          </a:p>
          <a:p>
            <a:pPr algn="ctr"/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 МЕСТНОГО САМОУПРАВЛЕНИЯ</a:t>
            </a:r>
          </a:p>
          <a:p>
            <a:pPr algn="ctr"/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 В МИНИСТЕРСТВО СЕЛЬСКОГО ХОЗЯЙСТВА И ПРОДОВОЛЬСТВИЯ КИРОВСКОЙ ОБЛАСТИ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 случае, если орган местного самоуправления, на территории которого осуществляет деятельность заявитель, не наделен отдельными государственными полномочиями Кировской области по поддержке сельскохозяйственного производства) </a:t>
            </a:r>
          </a:p>
          <a:p>
            <a:pPr algn="ctr"/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следующие документы: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204864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354169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5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268760"/>
            <a:ext cx="856895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ОПИСЬ ПОДАННЫХ ДОКУМЕНТОВ ДЛЯ РАСХОДОВАНИЯ ГРАНТА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 2-Х ЭКЗЕМПЛЯРАХ)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КОПИЯ СОГЛАШЕНИЯ О ПРЕДОСТАВЛЕНИИ ГРАНТА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(ОДИН РАЗ  ПРИ ПЕРВОМ ОБРАЩЕНИИ)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ДОКУМЕНТЫ, ПОДТВЕРЖДАЮЩИЕ ОПЛАТУ ЧАСТИ СТОИМОСТИ КАЖДОГО НАИМЕНОВАНИЯ ЗАТРАТ ЗА СЧЕТ СОБСТВЕННЫХ СРЕДСТВ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(ВЫПИСКА СО СЧЕТА ПОЛУЧАТЕЛЯ ГРАНТА, ПЛАТЕЖНОЕ ПОРУЧЕНИЕ С ОТМЕТКОЙ БАНКА, ИНОЙ ДОКУМЕНТ)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КОПИЯ БИЗНЕС-ПЛАНА, ПРЕДСТАВЛЕННОГО НА КОНКУРСНЫЙ ОТБОР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(ОДИН РАЗ ПРИ ПЕРВОМ ОБРАЩЕНИИ, А ТАКЖЕ В СЛУЧАЕ ВНЕСЕНИЯ  ИЗМЕНЕНИЙ В БИЗНЕС-ПЛАН) </a:t>
            </a:r>
          </a:p>
          <a:p>
            <a:pPr algn="ctr"/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РАСХОДОВАНИЕ СРЕДСТВ ГРАНТА ДОЛЖНО ОСУЩЕСТВЛЯТЬСЯ СТРОГО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СООТВЕТСТВИИ С БИЗНЕС-ПЛАНОМ ПО НАПРАВЛЕНИЯМ, УКАЗАННЫМ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БИЗНЕС-ПЛАНЕ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6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268760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ctr" fontAlgn="base">
              <a:spcBef>
                <a:spcPct val="0"/>
              </a:spcBef>
              <a:spcAft>
                <a:spcPct val="0"/>
              </a:spcAft>
              <a:tabLst>
                <a:tab pos="8010525" algn="l"/>
              </a:tabLst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ПРИМЕР: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Направления расходования гранта на развитие семейной фермы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29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010525" algn="l"/>
              </a:tabLst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Таблица 12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29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010525" algn="l"/>
              </a:tabLst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 расходов суммы гранта на развитие семейной фермы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67544" y="2132856"/>
          <a:ext cx="8280919" cy="3837069"/>
        </p:xfrm>
        <a:graphic>
          <a:graphicData uri="http://schemas.openxmlformats.org/drawingml/2006/table">
            <a:tbl>
              <a:tblPr/>
              <a:tblGrid>
                <a:gridCol w="432048"/>
                <a:gridCol w="1368152"/>
                <a:gridCol w="1152128"/>
                <a:gridCol w="2016224"/>
                <a:gridCol w="1008112"/>
                <a:gridCol w="864096"/>
                <a:gridCol w="648072"/>
                <a:gridCol w="792087"/>
              </a:tblGrid>
              <a:tr h="19428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№ п/п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Виды расходов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Период осуществления расходов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Источники финансирования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Цена за </a:t>
                      </a:r>
                      <a:r>
                        <a:rPr lang="ru-RU" sz="1200" spc="-30" dirty="0">
                          <a:latin typeface="Times New Roman"/>
                          <a:ea typeface="Times New Roman"/>
                        </a:rPr>
                        <a:t>единицу,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рублей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Количе-ство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единиц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Сумма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рублей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8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Наименование источника финансирования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Размер </a:t>
                      </a:r>
                      <a:r>
                        <a:rPr lang="ru-RU" sz="1200" spc="-30" dirty="0" smtClean="0">
                          <a:latin typeface="Times New Roman"/>
                          <a:ea typeface="Times New Roman"/>
                        </a:rPr>
                        <a:t>финансирова-ния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, %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7598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1.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КОМБАЙН ЗЕРНОУБОРОЧ-НЫЙ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АПРЕЛЬ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2022</a:t>
                      </a:r>
                      <a:r>
                        <a:rPr lang="ru-RU" sz="1100" baseline="0" dirty="0" smtClean="0">
                          <a:latin typeface="Times New Roman"/>
                          <a:ea typeface="Times New Roman"/>
                        </a:rPr>
                        <a:t> ГОДА –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aseline="0" dirty="0" smtClean="0">
                          <a:latin typeface="Times New Roman"/>
                          <a:ea typeface="Times New Roman"/>
                        </a:rPr>
                        <a:t>МАРТ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aseline="0" dirty="0" smtClean="0">
                          <a:latin typeface="Times New Roman"/>
                          <a:ea typeface="Times New Roman"/>
                        </a:rPr>
                        <a:t> 2024 ГОДА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5000000,0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5000000,0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9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в том числе: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0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собственные средства, в том числе заемные средства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не менее 40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2000000,0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2000000,0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6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средства гранта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не более 60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3000000,0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3000000,0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51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2.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не более 20% от стоимости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проекта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в том числе: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собственные средства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не менее 20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0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средства гранта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не более 80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26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Итого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в том числе: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0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собственные средства, в том числе заемные средства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средства гранта  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х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х</a:t>
                      </a: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335" marR="44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7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2564904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ЗАВЕРЕННЫЕ ПОБЕДИТЕЛЕМ КОНКУРСА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КОПИИ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ДОКУМЕНТОВ, ПОДТВЕРЖДАЮЩИХ НАПРАВЛЕНИЕ РАСХОДОВАНИЯ ГРАНТА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2132856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5445224"/>
            <a:ext cx="4803975" cy="91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24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8476383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Номер слайда 1"/>
          <p:cNvSpPr txBox="1">
            <a:spLocks/>
          </p:cNvSpPr>
          <p:nvPr/>
        </p:nvSpPr>
        <p:spPr>
          <a:xfrm>
            <a:off x="8292804" y="6532758"/>
            <a:ext cx="718490" cy="365125"/>
          </a:xfrm>
          <a:prstGeom prst="rect">
            <a:avLst/>
          </a:prstGeom>
        </p:spPr>
        <p:txBody>
          <a:bodyPr vert="horz" lIns="91384" tIns="45692" rIns="91384" bIns="45692" rtlCol="0" anchor="ctr"/>
          <a:lstStyle>
            <a:defPPr>
              <a:defRPr lang="ru-RU"/>
            </a:defPPr>
            <a:lvl1pPr marL="0" algn="r" defTabSz="913848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48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72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96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62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544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70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93" algn="l" defTabSz="91384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7</a:t>
            </a:r>
            <a:endParaRPr lang="ru-RU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>
            <a:off x="215733" y="343899"/>
            <a:ext cx="8584179" cy="708837"/>
          </a:xfrm>
          <a:prstGeom prst="rect">
            <a:avLst/>
          </a:prstGeom>
          <a:solidFill>
            <a:srgbClr val="339966"/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0197" tIns="45097" rIns="90197" bIns="45097" anchor="ctr"/>
          <a:lstStyle/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СЕЛЬСКОГО ХОЗЯЙСТВА</a:t>
            </a:r>
            <a:r>
              <a:rPr lang="en-US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ПРОДОВОЛЬСТВИЯ </a:t>
            </a:r>
          </a:p>
          <a:p>
            <a:pPr algn="ctr" defTabSz="901392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КИРОВСКОЙ ОБЛАСТИ</a:t>
            </a:r>
            <a:endParaRPr lang="ru-RU" sz="1400" b="1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47" y="1628800"/>
            <a:ext cx="61023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487" y="1700808"/>
            <a:ext cx="3989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39" y="5582344"/>
            <a:ext cx="4599448" cy="77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51520" y="1268760"/>
            <a:ext cx="8568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приобретение оборудования, сельскохозяйственной техники, грузового автомобильного транспорта и специализированного транспорта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Перечни, предусматривающие коды в соответствии с Общероссийским классификатором продукции по видам экономической деятельности (ОК 034-2014 (КПЕС 2008)), утверждены распоряжениями министерства сельского хозяйства и продовольствия Кировской области: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21.06.2021 № 62 «О представлении и рассмотрении документов для предоставления грантов из областного бюджета на развитие семейных ферм»;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18.05.2021 № 49 «О представлении и рассмотрении документов для предоставления грантов «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Агростартап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из областного бюджета на создание и (или) развитие хозяйств»;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10.03.2022 № 19 «О представлении и рассмотрении документов для предоставления сельскохозяйственным потребительским кооперативам грантов из областного бюджета на развитие материально-технической базы»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2132856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250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2776</TotalTime>
  <Words>929</Words>
  <Application>Microsoft Office PowerPoint</Application>
  <PresentationFormat>Экран (4:3)</PresentationFormat>
  <Paragraphs>214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Никитина Анастасия Владимировна</dc:creator>
  <cp:lastModifiedBy>omf2</cp:lastModifiedBy>
  <cp:revision>259</cp:revision>
  <cp:lastPrinted>2018-09-20T06:27:38Z</cp:lastPrinted>
  <dcterms:created xsi:type="dcterms:W3CDTF">2018-06-28T17:42:36Z</dcterms:created>
  <dcterms:modified xsi:type="dcterms:W3CDTF">2023-11-27T08:09:04Z</dcterms:modified>
</cp:coreProperties>
</file>