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50" r:id="rId3"/>
    <p:sldId id="348" r:id="rId4"/>
    <p:sldId id="349" r:id="rId5"/>
    <p:sldId id="293" r:id="rId6"/>
    <p:sldId id="351" r:id="rId7"/>
    <p:sldId id="365" r:id="rId8"/>
    <p:sldId id="352" r:id="rId9"/>
    <p:sldId id="353" r:id="rId10"/>
    <p:sldId id="370" r:id="rId11"/>
    <p:sldId id="367" r:id="rId12"/>
    <p:sldId id="368" r:id="rId13"/>
    <p:sldId id="373" r:id="rId14"/>
    <p:sldId id="369" r:id="rId15"/>
    <p:sldId id="375" r:id="rId16"/>
    <p:sldId id="372" r:id="rId17"/>
    <p:sldId id="374" r:id="rId18"/>
    <p:sldId id="376" r:id="rId19"/>
    <p:sldId id="377" r:id="rId20"/>
    <p:sldId id="378" r:id="rId21"/>
    <p:sldId id="379" r:id="rId22"/>
    <p:sldId id="380" r:id="rId23"/>
    <p:sldId id="381" r:id="rId24"/>
    <p:sldId id="382" r:id="rId25"/>
    <p:sldId id="274" r:id="rId26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8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830" cy="493316"/>
          </a:xfrm>
          <a:prstGeom prst="rect">
            <a:avLst/>
          </a:prstGeom>
        </p:spPr>
        <p:txBody>
          <a:bodyPr vert="horz" lIns="91065" tIns="45533" rIns="91065" bIns="4553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5" y="1"/>
            <a:ext cx="2918830" cy="493316"/>
          </a:xfrm>
          <a:prstGeom prst="rect">
            <a:avLst/>
          </a:prstGeom>
        </p:spPr>
        <p:txBody>
          <a:bodyPr vert="horz" lIns="91065" tIns="45533" rIns="91065" bIns="45533" rtlCol="0"/>
          <a:lstStyle>
            <a:lvl1pPr algn="r">
              <a:defRPr sz="1200"/>
            </a:lvl1pPr>
          </a:lstStyle>
          <a:p>
            <a:fld id="{70F0799C-6170-4D8F-A4A8-F2E7E5176986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65" tIns="45533" rIns="91065" bIns="4553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065" tIns="45533" rIns="91065" bIns="4553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3316"/>
          </a:xfrm>
          <a:prstGeom prst="rect">
            <a:avLst/>
          </a:prstGeom>
        </p:spPr>
        <p:txBody>
          <a:bodyPr vert="horz" lIns="91065" tIns="45533" rIns="91065" bIns="4553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5" y="9371286"/>
            <a:ext cx="2918830" cy="493316"/>
          </a:xfrm>
          <a:prstGeom prst="rect">
            <a:avLst/>
          </a:prstGeom>
        </p:spPr>
        <p:txBody>
          <a:bodyPr vert="horz" lIns="91065" tIns="45533" rIns="91065" bIns="45533" rtlCol="0" anchor="b"/>
          <a:lstStyle>
            <a:lvl1pPr algn="r">
              <a:defRPr sz="1200"/>
            </a:lvl1pPr>
          </a:lstStyle>
          <a:p>
            <a:fld id="{BC0E5FC6-B1E4-4257-AA25-F4588590755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60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E5FC6-B1E4-4257-AA25-F45885907559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7321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6064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6064"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6064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6064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6064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6064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6064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6064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6064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6064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6064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6064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6064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6064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6064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6064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6064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6064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6064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6064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6064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6064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867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68799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8033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74856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0969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3719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35211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1195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397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98669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9398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1F814-DB41-4EDD-9DBD-7A919985E8CF}" type="datetimeFigureOut">
              <a:rPr lang="ru-RU" smtClean="0"/>
              <a:pPr/>
              <a:t>27.11.2023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3623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cuments\фото\яранск 14.07.2017\20170714_1416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69160"/>
            <a:ext cx="9144000" cy="19888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136904" cy="4608512"/>
          </a:xfrm>
        </p:spPr>
        <p:txBody>
          <a:bodyPr>
            <a:noAutofit/>
          </a:bodyPr>
          <a:lstStyle/>
          <a:p>
            <a:r>
              <a:rPr lang="ru-RU" sz="4000" dirty="0" smtClean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Направления государственной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поддержки крестьянских (фермерских) хозяйств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рамках подпрограммы «Развитие малых форм хозяйствования Кировской области»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n w="3175" cmpd="sng">
                <a:solidFill>
                  <a:srgbClr val="92D050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32656"/>
            <a:ext cx="7776864" cy="504056"/>
          </a:xfrm>
        </p:spPr>
        <p:txBody>
          <a:bodyPr>
            <a:normAutofit/>
          </a:bodyPr>
          <a:lstStyle/>
          <a:p>
            <a:r>
              <a:rPr lang="ru-RU" sz="1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сельского хозяйства и продовольствия Кировской области</a:t>
            </a:r>
            <a:endParaRPr lang="ru-RU" sz="1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5805264"/>
            <a:ext cx="1857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ноябрь 2023 года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17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764704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ГРАНТ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НА РАЗВИТИЕ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СЕМЕЙНЫХ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ФЕРМ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 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на конкурсной 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основе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861048"/>
            <a:ext cx="3635896" cy="2516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"/>
            <a:ext cx="4355976" cy="285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634941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764704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ЗАЯВИТЕЛИ:</a:t>
            </a:r>
          </a:p>
          <a:p>
            <a:pPr algn="just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крестьянское (фермерское) хозяйство или индивидуальный предприниматель, являющийся главой крестьянского (фермерского) хозяйства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 состав членов которых входят 2 и более членов семьи, осуществляющие деятельность на сельской территории или на территории сельской агломерации Кировской области более 12 месяцев с даты регистрации</a:t>
            </a:r>
          </a:p>
          <a:p>
            <a:pPr algn="ctr"/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52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32656"/>
            <a:ext cx="5486400" cy="526849"/>
          </a:xfrm>
        </p:spPr>
        <p:txBody>
          <a:bodyPr/>
          <a:lstStyle/>
          <a:p>
            <a:pPr algn="ctr"/>
            <a:r>
              <a:rPr lang="ru-RU" dirty="0" smtClean="0"/>
              <a:t>ПРАВОВЫЕ ОСНОВЫ ПРОГРАММЫ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9064177"/>
              </p:ext>
            </p:extLst>
          </p:nvPr>
        </p:nvGraphicFramePr>
        <p:xfrm>
          <a:off x="323528" y="980727"/>
          <a:ext cx="8568952" cy="468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285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Федеральные НПА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Региональные НПА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20480">
                <a:tc>
                  <a:txBody>
                    <a:bodyPr/>
                    <a:lstStyle/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r>
                        <a:rPr lang="ru-RU" sz="1800" b="0" i="0" u="none" strike="noStrike" baseline="0" dirty="0" smtClean="0">
                          <a:latin typeface="Times New Roman"/>
                        </a:rPr>
                        <a:t>Постановление Правительства Российской Федерации </a:t>
                      </a:r>
                    </a:p>
                    <a:p>
                      <a:pPr marR="0" algn="ctr" rtl="0"/>
                      <a:r>
                        <a:rPr lang="ru-RU" sz="1800" b="0" i="0" u="none" strike="noStrike" baseline="0" dirty="0" smtClean="0">
                          <a:latin typeface="Times New Roman"/>
                        </a:rPr>
                        <a:t>от 14.07.2012 № 717</a:t>
                      </a:r>
                    </a:p>
                    <a:p>
                      <a:pPr marR="0" algn="ctr" rtl="0"/>
                      <a:r>
                        <a:rPr lang="ru-RU" sz="1800" b="0" i="0" u="none" strike="noStrike" baseline="0" dirty="0" smtClean="0">
                          <a:latin typeface="Times New Roman"/>
                        </a:rPr>
                        <a:t>«О Государственной программе развития сельского хозяйства и регулирования рынков сельскохозяйственной продукции, сырья и продовольствия»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Кировской области 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23.12.2019 № 690-П «Об утверждении государственной программы Кировской области «Развитие агропромышленного комплекса»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Кировской области 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11.06.2021 № 277-П «О предоставлении грантов из областного бюджета на развитие семейных ферм»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Распоряжение министерства сельского хозяйства и продовольствия Кировской области от 21.06.2021 № 62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«О представлении и рассмотрении документов для предоставления грантов из областного бюджета на развитие семейных ферм»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6165304"/>
            <a:ext cx="915670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237313"/>
            <a:ext cx="597877" cy="43204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5806125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1" y="4149080"/>
            <a:ext cx="7098729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BC4744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 ОСВОЕНИЯ СРЕДСТВ ГРАНТА СОСТАВЛЯЕТ 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БОЛЕЕ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МЕСЯЦЕВ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ДНЯ ПОЛУЧЕНИЯ УКАЗАННЫХ СРЕДСТВ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5616" y="980728"/>
            <a:ext cx="7272808" cy="20313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BC4744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ДЕНЕЖНЫЕ СРЕДСТВА ПЕРЕЧИСЛЯЮТСЯ НА ЛИЦЕВОЙ СЧЕТ ПОБЕДИТЕЛЯ КОНКУРСА, ОТКРЫТЫЙ В МИНИСТЕРСТВЕ ФИНАНСОВ КИРОВСКОЙ ОБЛАСТИ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РАЗМЕРЕ 100% СУММЫ ГРАНТА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УКАЗАННОЙ В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СОГЛАШЕНИИ</a:t>
            </a:r>
          </a:p>
          <a:p>
            <a:pPr algn="ctr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99265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2051720" y="2060848"/>
            <a:ext cx="5400600" cy="2298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300"/>
              </a:lnSpc>
            </a:pP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</a:p>
          <a:p>
            <a:pPr algn="ctr">
              <a:lnSpc>
                <a:spcPts val="4300"/>
              </a:lnSpc>
            </a:pP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развитие семейных ферм </a:t>
            </a:r>
          </a:p>
          <a:p>
            <a:pPr algn="ctr">
              <a:lnSpc>
                <a:spcPts val="4300"/>
              </a:lnSpc>
            </a:pP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20688"/>
            <a:ext cx="4032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на приобретение, строительство, реконструкцию, капитальный ремонт объектов для производства, хранения и переработки сельскохозяйственной </a:t>
            </a:r>
          </a:p>
          <a:p>
            <a:pPr algn="ctr"/>
            <a:r>
              <a:rPr lang="ru-RU" sz="1600" dirty="0" smtClean="0"/>
              <a:t>продукции, в том числе модульных производственных объектов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4365104"/>
            <a:ext cx="25922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на приобретение автономных источников </a:t>
            </a:r>
            <a:r>
              <a:rPr lang="ru-RU" sz="1600" dirty="0" err="1" smtClean="0"/>
              <a:t>электро</a:t>
            </a:r>
            <a:r>
              <a:rPr lang="ru-RU" sz="1600" dirty="0" smtClean="0"/>
              <a:t>- и газоснабжения, обустройство автономных источников водоснабжения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20072" y="692696"/>
            <a:ext cx="31683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НОВОЕ!!!</a:t>
            </a:r>
            <a:r>
              <a:rPr lang="ru-RU" sz="1600" strike="sngStrike" dirty="0" smtClean="0"/>
              <a:t> на </a:t>
            </a:r>
            <a:r>
              <a:rPr lang="ru-RU" sz="1600" strike="sngStrike" dirty="0" smtClean="0"/>
              <a:t>приобретение сельскохозяйственных животных (кроме свиней), птицы, рыбопосадочного материала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4437112"/>
            <a:ext cx="2736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на приобретение оборудования, </a:t>
            </a:r>
            <a:endParaRPr lang="ru-RU" sz="1600" dirty="0" smtClean="0"/>
          </a:p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НОВОЕ !!! </a:t>
            </a:r>
            <a:r>
              <a:rPr lang="ru-RU" sz="1600" strike="sngStrike" dirty="0" smtClean="0"/>
              <a:t>сельскохозяйственной </a:t>
            </a:r>
            <a:r>
              <a:rPr lang="ru-RU" sz="1600" strike="sngStrike" dirty="0" smtClean="0"/>
              <a:t>техники и специализированного транспорта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75856" y="4589512"/>
            <a:ext cx="28803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на приобретение земельных участков из земель сельскохозяйственного назначения, находящихся в муниципальной собственности  </a:t>
            </a:r>
          </a:p>
        </p:txBody>
      </p:sp>
    </p:spTree>
    <p:extLst>
      <p:ext uri="{BB962C8B-B14F-4D97-AF65-F5344CB8AC3E}">
        <p14:creationId xmlns:p14="http://schemas.microsoft.com/office/powerpoint/2010/main" xmlns="" val="25984054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692696"/>
            <a:ext cx="7776864" cy="5328592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РАЗВИТИЕ СЕМЕЙНОЙ ФЕРМЫ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 победителю конкурса на реализацию бизнес-плана: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размере, не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превышающем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 более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затрат на реализацию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бизнес-плана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НОВОЕ!!!</a:t>
            </a:r>
          </a:p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ГРАНТА </a:t>
            </a:r>
          </a:p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РАЗВИТИЕ СЕМЕЙНОЙ ФЕРМЫ </a:t>
            </a:r>
          </a:p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БЫТЬ МЕНЕЕ 5 МЛН. РУБЛЕЙ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237313"/>
            <a:ext cx="597877" cy="43204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/>
              <a:t>7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221088"/>
            <a:ext cx="3131840" cy="2181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0227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848872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 НА РАЗВИТИЕ СЕМЕЙНЫХ ФЕРМ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6165304"/>
            <a:ext cx="915670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42458" y="620688"/>
            <a:ext cx="8309743" cy="4320480"/>
          </a:xfrm>
          <a:prstGeom prst="rect">
            <a:avLst/>
          </a:prstGeom>
          <a:ln w="57150" cap="flat" cmpd="sng" algn="ctr">
            <a:solidFill>
              <a:schemeClr val="accent5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defPPr>
              <a:defRPr lang="ru-RU"/>
            </a:defPPr>
            <a:lvl1pPr marL="0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КОНКУРСНЫЙ ОТБОР ЗАЯВИТЕЛЕЙ НА ПРЕДОСТАВЛЕНИЕ ГРАНТА НА РАЗВИТИЕ СЕМЕЙНЫХ ФЕРМ В 2024 ГОДУ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ПЛАНИРУЕТСЯ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2 КВАРТАЛЕ 2024 ГОДА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237313"/>
            <a:ext cx="597877" cy="43204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056278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692696"/>
            <a:ext cx="748883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Возмещение до 60% затрат семейной фермы, связанных с приобретением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3284984"/>
            <a:ext cx="820891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оборудования для комплектации объектов, предназначенных для производства, хранения и переработки сельскохозяйственной продукции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сельскохозяйственной техники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специализированного транспорта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комплектации указанных объектов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95536" y="692696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НОВОЕ!!!</a:t>
            </a:r>
          </a:p>
        </p:txBody>
      </p:sp>
    </p:spTree>
    <p:extLst>
      <p:ext uri="{BB962C8B-B14F-4D97-AF65-F5344CB8AC3E}">
        <p14:creationId xmlns:p14="http://schemas.microsoft.com/office/powerpoint/2010/main" xmlns="" val="21352608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764704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«АГРОТУРИЗМ»</a:t>
            </a:r>
          </a:p>
          <a:p>
            <a:pPr algn="ctr"/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 </a:t>
            </a:r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на конкурсной 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основе</a:t>
            </a:r>
          </a:p>
        </p:txBody>
      </p:sp>
      <p:pic>
        <p:nvPicPr>
          <p:cNvPr id="8" name="Рисунок 7" descr="STqBjExogS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203848" cy="3433313"/>
          </a:xfrm>
          <a:prstGeom prst="rect">
            <a:avLst/>
          </a:prstGeom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3429000"/>
            <a:ext cx="4427984" cy="291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34941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Пользователь\Рабочий стол\5a6de3c8-a56a-11e8-984e-69df1458ccf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234" t="6596" r="15417"/>
          <a:stretch/>
        </p:blipFill>
        <p:spPr bwMode="auto">
          <a:xfrm>
            <a:off x="6615854" y="3356992"/>
            <a:ext cx="2528146" cy="30168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548680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ЗАЯВИТЕЛИ:</a:t>
            </a:r>
          </a:p>
          <a:p>
            <a:pPr algn="just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сельскохозяйственные товаропроизводители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(за исключением личных подсобных хозяйств),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относящиеся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категории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«малое предприятие»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микропредприятие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», зарегистрированные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осуществляющие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деятельность на сельской территории или на территории сельской агломерации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Кировской области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5203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67944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764704"/>
            <a:ext cx="82809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ГРАНТ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«АГРОСТАРТАП» </a:t>
            </a:r>
          </a:p>
          <a:p>
            <a:pPr algn="ctr"/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конкурсной основе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produkt.by/sites/produkt.by/files/imagesnews/chicken-6.jpg"/>
          <p:cNvPicPr/>
          <p:nvPr/>
        </p:nvPicPr>
        <p:blipFill>
          <a:blip r:embed="rId4" cstate="print"/>
          <a:srcRect l="13468" t="5670" r="50715" b="10052"/>
          <a:stretch>
            <a:fillRect/>
          </a:stretch>
        </p:blipFill>
        <p:spPr bwMode="auto">
          <a:xfrm>
            <a:off x="6839744" y="4437112"/>
            <a:ext cx="230425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535312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32656"/>
            <a:ext cx="5486400" cy="526849"/>
          </a:xfrm>
        </p:spPr>
        <p:txBody>
          <a:bodyPr/>
          <a:lstStyle/>
          <a:p>
            <a:pPr algn="ctr"/>
            <a:r>
              <a:rPr lang="ru-RU" dirty="0" smtClean="0"/>
              <a:t>ПРАВОВЫЕ ОСНОВЫ ПРОГРАММЫ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9064177"/>
              </p:ext>
            </p:extLst>
          </p:nvPr>
        </p:nvGraphicFramePr>
        <p:xfrm>
          <a:off x="323528" y="980727"/>
          <a:ext cx="8568952" cy="468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285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Федеральные НПА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Региональные НПА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20480">
                <a:tc>
                  <a:txBody>
                    <a:bodyPr/>
                    <a:lstStyle/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r>
                        <a:rPr lang="ru-RU" sz="1800" b="0" i="0" u="none" strike="noStrike" baseline="0" dirty="0" smtClean="0">
                          <a:latin typeface="Times New Roman"/>
                        </a:rPr>
                        <a:t>Постановление Правительства Российской Федерации </a:t>
                      </a:r>
                    </a:p>
                    <a:p>
                      <a:pPr marR="0" algn="ctr" rtl="0"/>
                      <a:r>
                        <a:rPr lang="ru-RU" sz="1800" b="0" i="0" u="none" strike="noStrike" baseline="0" dirty="0" smtClean="0">
                          <a:latin typeface="Times New Roman"/>
                        </a:rPr>
                        <a:t>от 14.07.2012 № 717</a:t>
                      </a:r>
                    </a:p>
                    <a:p>
                      <a:pPr marR="0" algn="ctr" rtl="0"/>
                      <a:r>
                        <a:rPr lang="ru-RU" sz="1800" b="0" i="0" u="none" strike="noStrike" baseline="0" dirty="0" smtClean="0">
                          <a:latin typeface="Times New Roman"/>
                        </a:rPr>
                        <a:t>«О Государственной программе развития сельского хозяйства и регулирования рынков сельскохозяйственной продукции, сырья и продовольствия»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Кировской области 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23.12.2019 № 690-П «Об утверждении государственной программы Кировской области «Развитие агропромышленного комплекса»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Кировской области 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27.07.2023 № 399-П «Об утверждении порядка предоставления гранта «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Агротуризм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» в форме субсидии из областного бюджета на развитие сельского туризма»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Приказ Министерства сельского хозяйства Российской Федерации от 10.02.2022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68 «Об утверждении порядка проведения конкурсного отбора проектов развития сельского туризма»</a:t>
                      </a: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6165304"/>
            <a:ext cx="915670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237313"/>
            <a:ext cx="597877" cy="43204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5806125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1" y="4149080"/>
            <a:ext cx="7098729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BC4744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 ОСВОЕНИЯ СРЕДСТВ ГРАНТА СОСТАВЛЯЕТ 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БОЛЕЕ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МЕСЯЦЕВ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ДНЯ ПОЛУЧЕНИЯ УКАЗАННЫХ СРЕДСТВ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5616" y="980728"/>
            <a:ext cx="7272808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BC4744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Средства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гранта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Агротуризм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перечисляются министерством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спорта и туризма Кировской области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лицевой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счет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получателем гранта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течение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пяти рабочих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дней со дня представления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реестра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приложением документов, подтверждающих возникновение денежных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обязательств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99265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2348880"/>
            <a:ext cx="5400600" cy="1746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300"/>
              </a:lnSpc>
            </a:pP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</a:p>
          <a:p>
            <a:pPr algn="ctr">
              <a:lnSpc>
                <a:spcPts val="4300"/>
              </a:lnSpc>
            </a:pP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Агротуризм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4300"/>
              </a:lnSpc>
            </a:pP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20688"/>
            <a:ext cx="4032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приобретение, строительство, </a:t>
            </a:r>
            <a:r>
              <a:rPr lang="ru-RU" sz="1600" dirty="0" smtClean="0"/>
              <a:t>модернизация </a:t>
            </a:r>
            <a:r>
              <a:rPr lang="ru-RU" sz="1600" dirty="0" smtClean="0"/>
              <a:t>или </a:t>
            </a:r>
            <a:r>
              <a:rPr lang="ru-RU" sz="1600" dirty="0" smtClean="0"/>
              <a:t>реконструкция </a:t>
            </a:r>
            <a:r>
              <a:rPr lang="ru-RU" sz="1600" dirty="0" smtClean="0"/>
              <a:t>средств </a:t>
            </a:r>
            <a:r>
              <a:rPr lang="ru-RU" sz="1600" dirty="0" smtClean="0"/>
              <a:t>размещения, </a:t>
            </a:r>
            <a:r>
              <a:rPr lang="ru-RU" sz="1600" dirty="0" smtClean="0"/>
              <a:t>объектов туристского показа, объектов развлекательной инфраструктуры сельского туризма</a:t>
            </a:r>
          </a:p>
          <a:p>
            <a:pPr algn="ctr"/>
            <a:endParaRPr lang="ru-RU" sz="1600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4365104"/>
            <a:ext cx="2592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благоустройство территории</a:t>
            </a:r>
            <a:endParaRPr lang="ru-RU" sz="1600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5220072" y="692696"/>
            <a:ext cx="31683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подключение средств размещения, объектов</a:t>
            </a:r>
          </a:p>
          <a:p>
            <a:pPr algn="ctr"/>
            <a:r>
              <a:rPr lang="ru-RU" sz="1600" dirty="0" smtClean="0"/>
              <a:t>к электрическим, </a:t>
            </a:r>
            <a:r>
              <a:rPr lang="ru-RU" sz="1600" dirty="0" err="1" smtClean="0"/>
              <a:t>водо</a:t>
            </a:r>
            <a:r>
              <a:rPr lang="ru-RU" sz="1600" dirty="0" smtClean="0"/>
              <a:t>-, </a:t>
            </a:r>
            <a:r>
              <a:rPr lang="ru-RU" sz="1600" dirty="0" err="1" smtClean="0"/>
              <a:t>газо</a:t>
            </a:r>
            <a:r>
              <a:rPr lang="ru-RU" sz="1600" dirty="0" smtClean="0"/>
              <a:t>- и теплопроводным сетям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4293096"/>
            <a:ext cx="42484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приобретение и монтаж туристского оборудования, снаряжения и </a:t>
            </a:r>
            <a:r>
              <a:rPr lang="ru-RU" sz="1600" dirty="0" smtClean="0"/>
              <a:t>инвентаря,</a:t>
            </a:r>
            <a:endParaRPr lang="ru-RU" sz="1600" dirty="0" smtClean="0"/>
          </a:p>
          <a:p>
            <a:pPr algn="ctr"/>
            <a:r>
              <a:rPr lang="ru-RU" sz="1600" dirty="0" smtClean="0"/>
              <a:t>объектов развлекательной инфраструктуры, включая детские развлекательные комплексы, мебели и оборудования для оснащения средств </a:t>
            </a:r>
            <a:r>
              <a:rPr lang="ru-RU" sz="1600" dirty="0" smtClean="0"/>
              <a:t>размещения,</a:t>
            </a:r>
            <a:endParaRPr lang="ru-RU" sz="1600" dirty="0" smtClean="0"/>
          </a:p>
          <a:p>
            <a:pPr algn="ctr"/>
            <a:r>
              <a:rPr lang="ru-RU" sz="1600" dirty="0" smtClean="0"/>
              <a:t>специализированного транспорта</a:t>
            </a:r>
          </a:p>
        </p:txBody>
      </p:sp>
    </p:spTree>
    <p:extLst>
      <p:ext uri="{BB962C8B-B14F-4D97-AF65-F5344CB8AC3E}">
        <p14:creationId xmlns:p14="http://schemas.microsoft.com/office/powerpoint/2010/main" xmlns="" val="25984054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692696"/>
            <a:ext cx="7776864" cy="5328592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«АГРОТУРИЗМ»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 победителю конкурса на реализацию бизнес-плана:</a:t>
            </a:r>
            <a:b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 3 млн. рублей (включительно) - при направлении на реализацию проекта развития сельского туризма собственных средств заявителя в размере не менее 10 процентов стоимости проекта;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 млн. рублей (включительно) - при направлении на реализацию проекта развития сельского туризма собственных средств заявителя в размере не менее 15 процентов стоимости проекта;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8 млн. рублей (включительно) - при направлении на реализацию проекта развития сельского туризма собственных средств заявителя в размере не менее 20 процентов стоимости проекта;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10 млн. рублей (включительно) - при направлении на реализацию проекта развития сельского туризма собственных средств заявителя в размере не менее 25 процентов стоимости проекта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237313"/>
            <a:ext cx="597877" cy="43204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xmlns="" val="300227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848872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 НА РАЗВИТИЕ СЕМЕЙНЫХ ФЕРМ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6165304"/>
            <a:ext cx="915670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42458" y="620688"/>
            <a:ext cx="8309743" cy="5112568"/>
          </a:xfrm>
          <a:prstGeom prst="rect">
            <a:avLst/>
          </a:prstGeom>
          <a:ln w="57150" cap="flat" cmpd="sng" algn="ctr">
            <a:solidFill>
              <a:schemeClr val="accent5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defPPr>
              <a:defRPr lang="ru-RU"/>
            </a:defPPr>
            <a:lvl1pPr marL="0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КОНКУРСНЫЙ ОТБОР ЗАЯВИТЕЛЕЙ НА ПРЕДОСТАВЛЕНИЕ ГРАНТА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«АГРОТУРИЗМ»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ПРЕДОСТАВЛЕНИЕ СРЕДСТВ ГРАНТА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2025 ГОДУ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ОРИЕНТИРОВОЧНО ПЛАНИРУЕТСЯ В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Министерстве сельского хозяйства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2 КВАРТАЛЕ 2024 ГОДА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237313"/>
            <a:ext cx="597877" cy="43204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0562784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5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Спасибо за внимание!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"/>
            <a:ext cx="3851920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5145"/>
            <a:ext cx="4067944" cy="2132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32656"/>
            <a:ext cx="5486400" cy="526849"/>
          </a:xfrm>
        </p:spPr>
        <p:txBody>
          <a:bodyPr/>
          <a:lstStyle/>
          <a:p>
            <a:pPr algn="ctr"/>
            <a:r>
              <a:rPr lang="ru-RU" dirty="0" smtClean="0"/>
              <a:t>ПРАВОВЫЕ ОСНОВЫ ПРОГРАММЫ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8237360"/>
              </p:ext>
            </p:extLst>
          </p:nvPr>
        </p:nvGraphicFramePr>
        <p:xfrm>
          <a:off x="323528" y="980727"/>
          <a:ext cx="8568952" cy="468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285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Федеральные НПА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Региональные НПА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20480">
                <a:tc>
                  <a:txBody>
                    <a:bodyPr/>
                    <a:lstStyle/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  <a:p>
                      <a:pPr marR="0" algn="ctr" rtl="0"/>
                      <a:r>
                        <a:rPr lang="ru-RU" sz="1800" b="0" i="0" u="none" strike="noStrike" baseline="0" dirty="0" smtClean="0">
                          <a:latin typeface="Times New Roman"/>
                        </a:rPr>
                        <a:t>Постановление Правительства Российской Федерации </a:t>
                      </a:r>
                    </a:p>
                    <a:p>
                      <a:pPr marR="0" algn="ctr" rtl="0"/>
                      <a:r>
                        <a:rPr lang="ru-RU" sz="1800" b="0" i="0" u="none" strike="noStrike" baseline="0" dirty="0" smtClean="0">
                          <a:latin typeface="Times New Roman"/>
                        </a:rPr>
                        <a:t>от 14.07.2012 № 717</a:t>
                      </a:r>
                    </a:p>
                    <a:p>
                      <a:pPr marR="0" algn="ctr" rtl="0"/>
                      <a:r>
                        <a:rPr lang="ru-RU" sz="1800" b="0" i="0" u="none" strike="noStrike" baseline="0" dirty="0" smtClean="0">
                          <a:latin typeface="Times New Roman"/>
                        </a:rPr>
                        <a:t>«О Государственной программе развития сельского хозяйства и регулирования рынков сельскохозяйственной продукции, сырья и продовольствия»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Кировской области 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23.12.2019 № 690-П «Об утверждении государственной программы Кировской области «Развитие агропромышленного комплекса»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Правительства Кировской области 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 30.04.2021 № 224-П «О предоставлении грантов «Агростартап» из областного бюджета на создание и (или) развитие хозяйств»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Распоряжение министерства сельского хозяйства и продовольствия Кировской области от 18.05.2021 № 49 </a:t>
                      </a:r>
                      <a:b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«О представлении и рассмотрении документов для предоставления грантов «Агростартап» из областного бюджета на создание и (или) развитие хозяйств»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6165304"/>
            <a:ext cx="915670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237313"/>
            <a:ext cx="597877" cy="43204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47102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0"/>
            <a:ext cx="255577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764704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ЗАЯВИТЕЛИ:</a:t>
            </a:r>
          </a:p>
          <a:p>
            <a:pPr algn="ctr"/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крестьянское (фермерское) хозяйство или индивидуальный предприниматель, являющийся главой крестьянского (фермерского) хозяйства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основными видами деятельности которых являются производство и (или) переработка сельскохозяйственной продукции, которые зарегистрированы на сельской территории или на территории сельской агломерации Кировской области в году проведения конкурса;</a:t>
            </a:r>
          </a:p>
          <a:p>
            <a:pPr algn="just">
              <a:buFontTx/>
              <a:buChar char="-"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гражданин Российской Федерации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обязующийся в срок, не превышающий 30 календарных дней с даты принятия решения конкурсной комиссией о предоставлении ему гранта «Агростартап», осуществить государственную регистрацию крестьянского (фермерского) хозяйства или зарегистрироваться в качестве индивидуального предпринимателя – главы крестьянского (фермерского) хозяйства.</a:t>
            </a:r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7535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1" y="4149080"/>
            <a:ext cx="7098729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BC4744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 ОСВОЕНИЯ СРЕДСТВ ГРАНТА СОСТАВЛЯЕТ 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БОЛЕЕ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МЕСЯЦЕВ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ДНЯ ПОЛУЧЕНИЯ УКАЗАННЫХ СРЕДСТВ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5616" y="980728"/>
            <a:ext cx="7272808" cy="20313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BC4744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ДЕНЕЖНЫЕ СРЕДСТВА ПЕРЕЧИСЛЯЮТСЯ НА ЛИЦЕВОЙ СЧЕТ ПОБЕДИТЕЛЯ КОНКУРСА, ОТКРЫТЫЙ В МИНИСТЕРСТВЕ ФИНАНСОВ КИРОВСКОЙ ОБЛАСТИ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РАЗМЕРЕ 100% СУММЫ ГРАНТА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УКАЗАННОЙ В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СОГЛАШЕНИИ</a:t>
            </a:r>
          </a:p>
          <a:p>
            <a:pPr algn="ctr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99265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2060848"/>
            <a:ext cx="48965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«АГРОСТАРТАП»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764704"/>
            <a:ext cx="3096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 приобретение земельных участков из земель сельскохозяйственного назначения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764704"/>
            <a:ext cx="3995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 приобретение, строительство, ремонт производственных и складских зданий, помещений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64088" y="4365104"/>
            <a:ext cx="33843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 подключение производственных и складских зданий, помещений</a:t>
            </a:r>
          </a:p>
          <a:p>
            <a:pPr algn="ctr"/>
            <a:r>
              <a:rPr lang="ru-RU" dirty="0" smtClean="0"/>
              <a:t>к электрическим, </a:t>
            </a:r>
            <a:r>
              <a:rPr lang="ru-RU" dirty="0" err="1" smtClean="0"/>
              <a:t>водо</a:t>
            </a:r>
            <a:r>
              <a:rPr lang="ru-RU" dirty="0" smtClean="0"/>
              <a:t>-, </a:t>
            </a:r>
            <a:r>
              <a:rPr lang="ru-RU" dirty="0" err="1" smtClean="0"/>
              <a:t>газо</a:t>
            </a:r>
            <a:r>
              <a:rPr lang="ru-RU" dirty="0" smtClean="0"/>
              <a:t>- и теплопроводным сетям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2204864"/>
            <a:ext cx="21602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 приобретение сельскохозяйствен-ных животных (кроме свиней), птицы, рыбопосадочного материала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75656" y="4365104"/>
            <a:ext cx="33123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 приобретение сельскохозяйственной техники,</a:t>
            </a:r>
          </a:p>
          <a:p>
            <a:pPr algn="ctr"/>
            <a:r>
              <a:rPr lang="ru-RU" dirty="0" smtClean="0"/>
              <a:t>оборудования для производства, переработки и хранения сельскохозяйственной продукции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732240" y="2132856"/>
            <a:ext cx="2232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 приобретение посадочного материала для закладки многолетних насаждений</a:t>
            </a:r>
          </a:p>
        </p:txBody>
      </p:sp>
    </p:spTree>
    <p:extLst>
      <p:ext uri="{BB962C8B-B14F-4D97-AF65-F5344CB8AC3E}">
        <p14:creationId xmlns:p14="http://schemas.microsoft.com/office/powerpoint/2010/main" xmlns="" val="21352608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692696"/>
            <a:ext cx="74888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«АГРОСТАРТАП»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2492897"/>
            <a:ext cx="8208912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оплату аванса в размере не более 40% стоимости каждого наименования приобретаемого имущества. Выплата такого аванса должна быть предусмотрена договорами поставки (купли-продажи)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случае расходования средств гранта на цели: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приобретение сельскохозяйственных животных (кроме свиней), птицы, рыбопосадочного материала;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приобретение сельскохозяйственной техники,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оборудования для производства, переработки и хранения сельскохозяйственной продукции</a:t>
            </a:r>
            <a:endParaRPr lang="ru-RU" dirty="0" smtClean="0"/>
          </a:p>
        </p:txBody>
      </p:sp>
      <p:sp>
        <p:nvSpPr>
          <p:cNvPr id="15" name="Прямоугольник 14"/>
          <p:cNvSpPr/>
          <p:nvPr/>
        </p:nvSpPr>
        <p:spPr>
          <a:xfrm>
            <a:off x="395536" y="980728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НОВОЕ!!!</a:t>
            </a:r>
          </a:p>
        </p:txBody>
      </p:sp>
    </p:spTree>
    <p:extLst>
      <p:ext uri="{BB962C8B-B14F-4D97-AF65-F5344CB8AC3E}">
        <p14:creationId xmlns:p14="http://schemas.microsoft.com/office/powerpoint/2010/main" xmlns="" val="21352608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692696"/>
            <a:ext cx="7776864" cy="5328592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«АГРОСТАРТАП» 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 победителю конкурса на реализацию бизнес-плана: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Внесены изменения по увеличению суммы гранта: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разведению крупного рогатого скота мясного или молочного направлений продуктивности - в размере, не превышающем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r>
              <a:rPr lang="ru-RU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 более 90% затрат на реализацию бизнес-плана;</a:t>
            </a:r>
          </a:p>
          <a:p>
            <a:pPr algn="just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иным направлениям бизнес-плана - в размере, не превышающем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не более 90% затрат на реализацию бизнес-плана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237313"/>
            <a:ext cx="597877" cy="43204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/>
              <a:t>7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221088"/>
            <a:ext cx="3131840" cy="2181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0227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848872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ГРАНТ НА РАЗВИТИЕ СЕМЕЙНЫХ ФЕРМ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6165304"/>
            <a:ext cx="915670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42458" y="620688"/>
            <a:ext cx="8309743" cy="4968552"/>
          </a:xfrm>
          <a:prstGeom prst="rect">
            <a:avLst/>
          </a:prstGeom>
          <a:ln w="57150" cap="flat" cmpd="sng" algn="ctr">
            <a:solidFill>
              <a:schemeClr val="accent5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defPPr>
              <a:defRPr lang="ru-RU"/>
            </a:defPPr>
            <a:lvl1pPr marL="0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КОНКУРСНЫЙ ОТБОР ЗАЯВИТЕЛЕЙ НА ПРЕДОСТАВЛЕНИЕ ГРАНТА «АГРОСТАРТАП» В 2024 ГОДУ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ПЛАНИРУЕТСЯ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 КВАРТАЛЕ 2024 ГОДА</a:t>
            </a:r>
          </a:p>
          <a:p>
            <a:pPr algn="ctr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237313"/>
            <a:ext cx="597877" cy="43204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66644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TM01790492[[fn=Тетрадь для рисования]]</Template>
  <TotalTime>2084</TotalTime>
  <Words>1039</Words>
  <Application>Microsoft Office PowerPoint</Application>
  <PresentationFormat>Экран (4:3)</PresentationFormat>
  <Paragraphs>253</Paragraphs>
  <Slides>25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 Направления государственной поддержки крестьянских (фермерских) хозяйств в рамках подпрограммы «Развитие малых форм хозяйствования Кировской области»  </vt:lpstr>
      <vt:lpstr>Слайд 2</vt:lpstr>
      <vt:lpstr>ПРАВОВЫЕ ОСНОВЫ ПРОГРАММЫ</vt:lpstr>
      <vt:lpstr>Слайд 4</vt:lpstr>
      <vt:lpstr>Слайд 5</vt:lpstr>
      <vt:lpstr>Слайд 6</vt:lpstr>
      <vt:lpstr>Слайд 7</vt:lpstr>
      <vt:lpstr>Слайд 8</vt:lpstr>
      <vt:lpstr>  ГРАНТ НА РАЗВИТИЕ СЕМЕЙНЫХ ФЕРМ  </vt:lpstr>
      <vt:lpstr>Слайд 10</vt:lpstr>
      <vt:lpstr>Слайд 11</vt:lpstr>
      <vt:lpstr>ПРАВОВЫЕ ОСНОВЫ ПРОГРАММЫ</vt:lpstr>
      <vt:lpstr>Слайд 13</vt:lpstr>
      <vt:lpstr>Слайд 14</vt:lpstr>
      <vt:lpstr>Слайд 15</vt:lpstr>
      <vt:lpstr>  ГРАНТ НА РАЗВИТИЕ СЕМЕЙНЫХ ФЕРМ  </vt:lpstr>
      <vt:lpstr>Слайд 17</vt:lpstr>
      <vt:lpstr>Слайд 18</vt:lpstr>
      <vt:lpstr>Слайд 19</vt:lpstr>
      <vt:lpstr>ПРАВОВЫЕ ОСНОВЫ ПРОГРАММЫ</vt:lpstr>
      <vt:lpstr>Слайд 21</vt:lpstr>
      <vt:lpstr>Слайд 22</vt:lpstr>
      <vt:lpstr>Слайд 23</vt:lpstr>
      <vt:lpstr>  ГРАНТ НА РАЗВИТИЕ СЕМЕЙНЫХ ФЕРМ  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мерах государственной поддержки         в рамках регионального проекта «Создание системы поддержки фермеров и развитие сельской кооперации»</dc:title>
  <dc:creator>Admin</dc:creator>
  <cp:lastModifiedBy>omf2</cp:lastModifiedBy>
  <cp:revision>270</cp:revision>
  <cp:lastPrinted>2023-04-20T08:17:58Z</cp:lastPrinted>
  <dcterms:created xsi:type="dcterms:W3CDTF">2019-03-18T08:30:17Z</dcterms:created>
  <dcterms:modified xsi:type="dcterms:W3CDTF">2023-11-27T07:30:43Z</dcterms:modified>
</cp:coreProperties>
</file>