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07" r:id="rId3"/>
    <p:sldId id="308" r:id="rId4"/>
    <p:sldId id="309" r:id="rId5"/>
    <p:sldId id="320" r:id="rId6"/>
    <p:sldId id="310" r:id="rId7"/>
    <p:sldId id="311" r:id="rId8"/>
    <p:sldId id="313" r:id="rId9"/>
    <p:sldId id="316" r:id="rId10"/>
    <p:sldId id="319" r:id="rId11"/>
    <p:sldId id="322" r:id="rId12"/>
    <p:sldId id="323" r:id="rId13"/>
    <p:sldId id="274" r:id="rId14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5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5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0799C-6170-4D8F-A4A8-F2E7E5176986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2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21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E5FC6-B1E4-4257-AA25-F458859075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60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E5FC6-B1E4-4257-AA25-F45885907559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32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7A03A161-1CA5-4665-8570-F314C99CFC63}" type="slidenum">
              <a:rPr lang="ru-RU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67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799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33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856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969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71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21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19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397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669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98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1F814-DB41-4EDD-9DBD-7A919985E8CF}" type="datetimeFigureOut">
              <a:rPr lang="ru-RU" smtClean="0"/>
              <a:pPr/>
              <a:t>27.11.2023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FB37C-7AE0-4800-868E-F174C33BD13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23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10E7B66FAB418DFE67273F835A4185D145DE811457E99C498CB340A266CD591EBC44D5FE5118B517F296B440303B4C4BF933EA772R4Q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hyperlink" Target="consultantplus://offline/ref=F10E7B66FAB418DFE67273F835A4185D1354EC15477899C498CB340A266CD591F9C41554E613C1003F6264450871REQ" TargetMode="External"/><Relationship Id="rId4" Type="http://schemas.openxmlformats.org/officeDocument/2006/relationships/hyperlink" Target="consultantplus://offline/ref=F10E7B66FAB418DFE67273F835A4185D145EEE15437B99C498CB340A266CD591F9C41554E613C1003F6264450871REQ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cuments\фото\яранск 14.07.2017\20170714_1416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9160"/>
            <a:ext cx="9144000" cy="19888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136904" cy="2736304"/>
          </a:xfrm>
        </p:spPr>
        <p:txBody>
          <a:bodyPr>
            <a:noAutofit/>
          </a:bodyPr>
          <a:lstStyle/>
          <a:p>
            <a:r>
              <a:rPr lang="ru-RU" sz="4000" dirty="0" smtClean="0">
                <a:ln w="3175" cmpd="sng">
                  <a:solidFill>
                    <a:srgbClr val="92D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n w="3175" cmpd="sng">
                  <a:solidFill>
                    <a:srgbClr val="92D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Предоставление субсидии сельскохозяйственным товаропроизводителям, осуществляющим хранение, первичную и (или) последующую (промышленную) переработку сельскохозяйственной продукции</a:t>
            </a:r>
            <a:endParaRPr lang="ru-RU" sz="3200" dirty="0">
              <a:ln w="3175" cmpd="sng">
                <a:solidFill>
                  <a:srgbClr val="92D050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2656"/>
            <a:ext cx="7776864" cy="504056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сельского хозяйства и продовольствия Кировской области</a:t>
            </a:r>
            <a:endParaRPr lang="ru-RU" sz="18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5805264"/>
            <a:ext cx="1919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Ноябрь 2023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7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sz="1400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79512" y="1700808"/>
            <a:ext cx="8229600" cy="5157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548680"/>
            <a:ext cx="910850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Расчет размера субсидии: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10% затрат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если стоимость продукции, закупленной у граждан, ведущих личные подсобные хозяйства, по итогам отчетного квартала текущего финансового года, за который предоставляется возмещение части затрат, составляет от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 тыс.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3,0 млн.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включительно;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12% затрат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– если стоимость продукции, закупленной у граждан, ведущих личные подсобные хозяйства, по итогам отчетного квартала текущего финансового года, за который предоставляется возмещение части затрат, составляет от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3,001 млн.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5,0 млн.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включительно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15% затрат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но не более 5 млн. рублей на одного переработчика, – если стоимость продукции, закупленной у граждан, ведущих личные подсобные хозяйства, по итогам отчетного квартала текущего финансового года, за который предоставляется возмещение части затрат,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составляет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5,0 млн. рублей.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730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442458" y="260648"/>
            <a:ext cx="8309743" cy="5472608"/>
          </a:xfrm>
          <a:prstGeom prst="rect">
            <a:avLst/>
          </a:prstGeom>
          <a:ln w="57150" cap="flat" cmpd="sng" algn="ctr">
            <a:solidFill>
              <a:schemeClr val="accent5"/>
            </a:solidFill>
            <a:prstDash val="soli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defPPr>
              <a:defRPr lang="ru-RU"/>
            </a:defPPr>
            <a:lvl1pPr marL="0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5813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31626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47439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63252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79065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94878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610691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126504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реализацию данного мероприятия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2023 году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предусмотрено 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4,0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 рублей,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том числе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федерального бюджета 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3,96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 рублей 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из областного бюджета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0,04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состоянию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27.11.2023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оказана 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государственная поддержка </a:t>
            </a: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переработчикам 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сельскохозяйственным потребительским кооперативам и одному крестьянскому (фермерскому) хозяйству)  на возмещение части затрат, связанных </a:t>
            </a:r>
            <a:r>
              <a:rPr lang="ru-RU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приобретением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семенного материала овощей, картофеля, а также крупного рогатого скота,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овец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сумму 3,0 млн. рублей.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4839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442458" y="620688"/>
            <a:ext cx="8309743" cy="5112568"/>
          </a:xfrm>
          <a:prstGeom prst="rect">
            <a:avLst/>
          </a:prstGeom>
          <a:ln w="57150" cap="flat" cmpd="sng" algn="ctr">
            <a:solidFill>
              <a:schemeClr val="accent5"/>
            </a:solidFill>
            <a:prstDash val="soli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>
            <a:defPPr>
              <a:defRPr lang="ru-RU"/>
            </a:defPPr>
            <a:lvl1pPr marL="0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5813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31626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547439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63252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79065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094878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610691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126504" algn="l" defTabSz="1031626" rtl="0" eaLnBrk="1" latinLnBrk="0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 предоставления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переработчикам.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«Объем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сельскохозяйственной продукции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натуральных выражениях), принятый переработчиком для хранения, первичной и (или) последующей (промышленной) переработки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граждан, ведущих личные подсобные хозяйства, в соответствии с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агроконтрактом».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2224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54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37112"/>
            <a:ext cx="493204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D:\МОИ ДОКУМЕНТЫ\Презентация\ПРОЕКТ ГУСИ\ВОЗРОЖДЕНИЕ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4181" y="0"/>
            <a:ext cx="4039819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764704"/>
            <a:ext cx="82809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СУБСИДИИ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сельскохозяйственным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товаропроизводителям,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осуществляющим хранение, первичную и (или) последующую (промышленную) переработку сельскохозяйственной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продукции (переработчикам)</a:t>
            </a:r>
          </a:p>
          <a:p>
            <a:pPr algn="ctr"/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заявительной основе</a:t>
            </a:r>
            <a:endParaRPr lang="ru-RU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37112"/>
            <a:ext cx="2592288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632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88641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ПРАВОВЫЕ ОСНОВЫ</a:t>
            </a:r>
          </a:p>
          <a:p>
            <a:pPr algn="ctr"/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002265"/>
              </p:ext>
            </p:extLst>
          </p:nvPr>
        </p:nvGraphicFramePr>
        <p:xfrm>
          <a:off x="323528" y="692696"/>
          <a:ext cx="8388932" cy="571613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51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7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Федеральные НПА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>
                    <a:solidFill>
                      <a:srgbClr val="00B050">
                        <a:alpha val="8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Региональные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НПА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>
                    <a:solidFill>
                      <a:srgbClr val="00B050">
                        <a:alpha val="82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0">
                <a:tc>
                  <a:txBody>
                    <a:bodyPr/>
                    <a:lstStyle/>
                    <a:p>
                      <a:pPr algn="ctr"/>
                      <a:r>
                        <a:rPr lang="ru-RU" sz="1600" b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Постановление Правительства</a:t>
                      </a:r>
                    </a:p>
                    <a:p>
                      <a:pPr algn="ctr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Российской Федерации от14.07.2012 № 717 </a:t>
                      </a:r>
                    </a:p>
                    <a:p>
                      <a:pPr algn="ctr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 Государственной программе развития сельского хозяйства и регулирования рынков сельскохозяйственной продукции, сырья и продовольствия»</a:t>
                      </a:r>
                    </a:p>
                    <a:p>
                      <a:pPr algn="ctr"/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(приложение № 6)</a:t>
                      </a:r>
                    </a:p>
                    <a:p>
                      <a:pPr algn="ctr"/>
                      <a:endParaRPr lang="ru-RU" sz="16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1600" b="0" i="0" u="none" strike="noStrike" baseline="0" dirty="0" smtClean="0">
                        <a:latin typeface="Times New Roman"/>
                      </a:endParaRPr>
                    </a:p>
                  </a:txBody>
                  <a:tcPr marL="99060" marR="99060">
                    <a:solidFill>
                      <a:srgbClr val="FFC000">
                        <a:alpha val="8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031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Постановление Правительства Кировской области от 23.12.2019  № 690-П «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 утверждении государственной программы Кировской области Развитие агропромышленного комплекса»</a:t>
                      </a:r>
                    </a:p>
                    <a:p>
                      <a:pPr marL="0" marR="0" lvl="0" indent="0" algn="just" defTabSz="1031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10316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Постановление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равительства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Кировской области от 13.01.2023 № 9-П 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 утверждении Порядка предоставления субсидии из областного бюджета сельскохозяйственным товаропроизводителям, осуществляющим хранение,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первичную и (или) последующую (промышленную) </a:t>
                      </a:r>
                    </a:p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переработку сельскохозяйственной продукции»</a:t>
                      </a:r>
                    </a:p>
                    <a:p>
                      <a:endParaRPr lang="ru-RU" sz="1600" b="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Распоряжение  министерства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сельского хозяйства и продовольствия Кировской области от 10.03.2023 № 22                       «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представлении и рассмотрении документов для предоставления субсидии из областного бюджета сельскохозяйственным товаропроизводителям, осуществляющим хранение, первичную и (или) последующую (промышленную) переработку сельскохозяйственной продукции»</a:t>
                      </a:r>
                    </a:p>
                    <a:p>
                      <a:endParaRPr lang="ru-RU" sz="16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9060" marR="99060">
                    <a:solidFill>
                      <a:srgbClr val="FFC000">
                        <a:alpha val="8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260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0"/>
            <a:ext cx="864096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ЗАЯВИТЕЛИ: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Переработчики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сельскохозяйственные товаропроизводители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(за исключением граждан, ведущих личное подсобное хозяйство, и сельскохозяйственного кредитного потребительского кооператива),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осуществляющие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хранение, первичную и (или) последующую (промышленную) переработку сельскохозяйственной продукции в соответствии с перечнями, утверждаемыми Правительством Российской Федерации в соответствии с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частью 1 статьи 3 и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(или)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частью 1статьи 7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Федерального закона от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29.12.2006</a:t>
            </a: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264-ФЗ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«О развитии сельского хозяйства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(в том числе на арендованных основных средствах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spc="-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803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Получателем субсидии является переработчик, относящийся к одной из следующих категорий: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Организации, индивидуальные предприниматели, соответствующие требованиям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3"/>
              </a:rPr>
              <a:t>части 1 статьи 3 Федерального закона от 29.12.2006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 №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3"/>
              </a:rPr>
              <a:t>264-ФЗ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«О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3"/>
              </a:rPr>
              <a:t>развитии сельского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хозяйства».</a:t>
            </a:r>
            <a:endParaRPr lang="ru-RU" b="1" dirty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Сельскохозяйственные потребительские кооперативы, созданные в соответствии с Федеральным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4"/>
              </a:rPr>
              <a:t>законом от 08.12.1995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№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4"/>
              </a:rPr>
              <a:t>193-ФЗ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«О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4"/>
              </a:rPr>
              <a:t>сельскохозяйственной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кооперации»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4"/>
              </a:rPr>
              <a:t>(кроме сельскохозяйственных кредитных кооперативов):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2.1.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Сельскохозяйственными товаропроизводителями и (или) ведущими личное подсобное хозяйство гражданами.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менее чем двумя юридическими лицами или не менее чем тремя гражданами.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2.3.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наименовании которых присутствует указание на основную цель их деятельности, а также 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«сельскохозяйственный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потребительский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кооператив».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2.4.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менее 50% объема работ (услуг) выполняется для членов сельскохозяйственного потребительского кооператива.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Крестьянские (фермерские) хозяйства, соответствующие требованиям Федерального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5"/>
              </a:rPr>
              <a:t>закона от 11.06.2003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№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5"/>
              </a:rPr>
              <a:t>74-ФЗ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«О </a:t>
            </a:r>
            <a:r>
              <a:rPr lang="ru-RU" b="1" dirty="0">
                <a:latin typeface="Times New Roman" pitchFamily="18" charset="0"/>
                <a:cs typeface="Times New Roman" pitchFamily="18" charset="0"/>
                <a:hlinkClick r:id="rId5"/>
              </a:rPr>
              <a:t>крестьянском (фермерском)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хозяйстве».</a:t>
            </a:r>
            <a:endParaRPr lang="ru-RU" b="1" dirty="0">
              <a:latin typeface="Times New Roman" pitchFamily="18" charset="0"/>
              <a:cs typeface="Times New Roman" pitchFamily="18" charset="0"/>
              <a:hlinkClick r:id="rId5"/>
            </a:endParaRPr>
          </a:p>
        </p:txBody>
      </p:sp>
    </p:spTree>
    <p:extLst>
      <p:ext uri="{BB962C8B-B14F-4D97-AF65-F5344CB8AC3E}">
        <p14:creationId xmlns:p14="http://schemas.microsoft.com/office/powerpoint/2010/main" val="1345013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501627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АГРОКОНТРАКТ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договор (соглашение), заключаемый между переработчиком и гражданином, ведущим личное подсобное хозяйство, предусматривающий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передачу переработчиком семенного материала овощей, картофеля, а также крупного рогатого скота, овец и коз в пользу указанного гражданина за поставленные овощи открытого грунта, картофель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молоко, мясо в соответствии с условиями, установленными данным договором (соглашением)</a:t>
            </a:r>
          </a:p>
          <a:p>
            <a:endParaRPr lang="ru-RU" dirty="0"/>
          </a:p>
          <a:p>
            <a:endParaRPr lang="ru-RU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ГРАЖДАНИН, ВЕДУЩИЙ ЛИЧНОЕ ПОДСОБНОЕ ХОЗЯЙСТВО,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гражданин, осуществляющий ведение личного подсобного хозяйства в соответствии с Федеральным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законом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 07.07.2003 № 112-ФЗ «О личном подсобном хозяйстве», применяющий специальный налоговый режим «Налог на профессиональный доход».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6632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Понятия, используемые в постановлении  Правительства  Кировской области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988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980728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СУБСИДИИ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ПЕРЕРАБОТЧИКАМ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возмещение части затрат, понесенных в текущем финансовом году:</a:t>
            </a:r>
          </a:p>
          <a:p>
            <a:pPr algn="ctr"/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0"/>
            <a:ext cx="3563888" cy="2492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7023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24431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приобретение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семенного материала овощей, картофеля, а также крупного рогатого скота,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овец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коз</a:t>
            </a:r>
            <a:endParaRPr lang="ru-RU" sz="2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79512" y="1700808"/>
            <a:ext cx="8229600" cy="5157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3429001"/>
            <a:ext cx="86495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anose="02020603050405020304" pitchFamily="18" charset="0"/>
              </a:rPr>
              <a:t>Размер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anose="02020603050405020304" pitchFamily="18" charset="0"/>
              </a:rPr>
              <a:t>субсидии =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50 % стоимости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семенного материала овощей, картофеля, а также крупного рогатого скота, овец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коз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5 млн. рублей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расчета на одного переработчика</a:t>
            </a:r>
            <a:r>
              <a:rPr lang="ru-RU" sz="2000" dirty="0"/>
              <a:t>.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1381165"/>
            <a:ext cx="66331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предоставления: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6930" y="2348880"/>
            <a:ext cx="85055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передача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приобретенного имущества гражданам, ведущим личное подсобное хозяйство, в целях последующего использования в соответствии с агроконтрактом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0029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375203"/>
            <a:ext cx="9144000" cy="38116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 lIns="103163" tIns="51581" rIns="103163" bIns="51581">
            <a:spAutoFit/>
          </a:bodyPr>
          <a:lstStyle/>
          <a:p>
            <a:pPr algn="ctr" defTabSz="103162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Министерство  сельского хозяйства и продовольствия Кировской области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493369" y="6381751"/>
            <a:ext cx="597877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</a:pPr>
            <a:fld id="{429DF57F-4D40-40DD-99E1-F868DB8DD2E9}" type="slidenum">
              <a:rPr lang="ru-RU" sz="1400"/>
              <a:pPr defTabSz="1030288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24431"/>
            <a:ext cx="864096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закупку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овощей открытого грунта, картофеля, молока, мяса (кроме мяса свиней) у граждан, ведущих личные подсобные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хозяйства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79512" y="1700808"/>
            <a:ext cx="8229600" cy="5157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16832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Условия предоставления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возмещение части затрат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IV квартал отчетного финансового года осуществляется в первом полугодии года, следующего за отчетным годом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возмещение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может осуществляться за несколько кварталов текущего финансового года, если эти затраты не возмещались ранее в текущем отчетном году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8849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TM01790492[[fn=Тетрадь для рисования]]</Template>
  <TotalTime>1903</TotalTime>
  <Words>848</Words>
  <Application>Microsoft Office PowerPoint</Application>
  <PresentationFormat>Экран (4:3)</PresentationFormat>
  <Paragraphs>119</Paragraphs>
  <Slides>13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 Предоставление субсидии сельскохозяйственным товаропроизводителям, осуществляющим хранение, первичную и (или) последующую (промышленную) переработку сельскохозяйственной продукции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мерах государственной поддержки         в рамках регионального проекта «Создание системы поддержки фермеров и развитие сельской кооперации»</dc:title>
  <dc:creator>Admin</dc:creator>
  <cp:lastModifiedBy>OMF1</cp:lastModifiedBy>
  <cp:revision>240</cp:revision>
  <cp:lastPrinted>2023-11-27T07:56:10Z</cp:lastPrinted>
  <dcterms:created xsi:type="dcterms:W3CDTF">2019-03-18T08:30:17Z</dcterms:created>
  <dcterms:modified xsi:type="dcterms:W3CDTF">2023-11-27T07:57:18Z</dcterms:modified>
</cp:coreProperties>
</file>