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78" r:id="rId3"/>
    <p:sldId id="297" r:id="rId4"/>
    <p:sldId id="291" r:id="rId5"/>
    <p:sldId id="286" r:id="rId6"/>
    <p:sldId id="287" r:id="rId7"/>
    <p:sldId id="294" r:id="rId8"/>
    <p:sldId id="345" r:id="rId9"/>
    <p:sldId id="344" r:id="rId10"/>
    <p:sldId id="292" r:id="rId11"/>
    <p:sldId id="293" r:id="rId12"/>
    <p:sldId id="341" r:id="rId13"/>
    <p:sldId id="365" r:id="rId14"/>
    <p:sldId id="366" r:id="rId15"/>
    <p:sldId id="371" r:id="rId16"/>
    <p:sldId id="370" r:id="rId17"/>
    <p:sldId id="282" r:id="rId18"/>
    <p:sldId id="283" r:id="rId19"/>
    <p:sldId id="295" r:id="rId20"/>
    <p:sldId id="288" r:id="rId21"/>
    <p:sldId id="289" r:id="rId22"/>
    <p:sldId id="298" r:id="rId23"/>
    <p:sldId id="364" r:id="rId24"/>
    <p:sldId id="301" r:id="rId25"/>
    <p:sldId id="302" r:id="rId26"/>
    <p:sldId id="303" r:id="rId27"/>
    <p:sldId id="305" r:id="rId28"/>
    <p:sldId id="338" r:id="rId29"/>
    <p:sldId id="274" r:id="rId30"/>
  </p:sldIdLst>
  <p:sldSz cx="9144000" cy="6858000" type="screen4x3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634"/>
          </a:xfrm>
          <a:prstGeom prst="rect">
            <a:avLst/>
          </a:prstGeom>
        </p:spPr>
        <p:txBody>
          <a:bodyPr vert="horz" lIns="90692" tIns="45346" rIns="90692" bIns="4534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3634"/>
          </a:xfrm>
          <a:prstGeom prst="rect">
            <a:avLst/>
          </a:prstGeom>
        </p:spPr>
        <p:txBody>
          <a:bodyPr vert="horz" lIns="90692" tIns="45346" rIns="90692" bIns="45346" rtlCol="0"/>
          <a:lstStyle>
            <a:lvl1pPr algn="r">
              <a:defRPr sz="1200"/>
            </a:lvl1pPr>
          </a:lstStyle>
          <a:p>
            <a:fld id="{70F0799C-6170-4D8F-A4A8-F2E7E5176986}" type="datetimeFigureOut">
              <a:rPr lang="ru-RU" smtClean="0"/>
              <a:pPr/>
              <a:t>28.11.2023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92" tIns="45346" rIns="90692" bIns="4534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518"/>
            <a:ext cx="5438140" cy="4442699"/>
          </a:xfrm>
          <a:prstGeom prst="rect">
            <a:avLst/>
          </a:prstGeom>
        </p:spPr>
        <p:txBody>
          <a:bodyPr vert="horz" lIns="90692" tIns="45346" rIns="90692" bIns="4534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7317"/>
            <a:ext cx="2945659" cy="493634"/>
          </a:xfrm>
          <a:prstGeom prst="rect">
            <a:avLst/>
          </a:prstGeom>
        </p:spPr>
        <p:txBody>
          <a:bodyPr vert="horz" lIns="90692" tIns="45346" rIns="90692" bIns="4534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377317"/>
            <a:ext cx="2945659" cy="493634"/>
          </a:xfrm>
          <a:prstGeom prst="rect">
            <a:avLst/>
          </a:prstGeom>
        </p:spPr>
        <p:txBody>
          <a:bodyPr vert="horz" lIns="90692" tIns="45346" rIns="90692" bIns="45346" rtlCol="0" anchor="b"/>
          <a:lstStyle>
            <a:lvl1pPr algn="r">
              <a:defRPr sz="1200"/>
            </a:lvl1pPr>
          </a:lstStyle>
          <a:p>
            <a:fld id="{BC0E5FC6-B1E4-4257-AA25-F4588590755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60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E5FC6-B1E4-4257-AA25-F45885907559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7321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1857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1857"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1857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1857"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1857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1857"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1857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1857"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1857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1857"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1857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1857"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1857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1857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1857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1857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1857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1857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1857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1857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1857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1857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1857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1857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1857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1857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3844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1857" fontAlgn="base">
              <a:spcBef>
                <a:spcPct val="0"/>
              </a:spcBef>
              <a:spcAft>
                <a:spcPct val="0"/>
              </a:spcAft>
            </a:pPr>
            <a:fld id="{7A03A161-1CA5-4665-8570-F314C99CFC63}" type="slidenum">
              <a:rPr lang="ru-RU"/>
              <a:pPr defTabSz="1021857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984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28.11.2023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67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28.11.2023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8799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28.11.2023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0339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28.11.2023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4856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28.11.2023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0969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28.11.2023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3719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28.11.2023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5211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28.11.2023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195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28.11.2023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397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28.11.2023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8669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1F814-DB41-4EDD-9DBD-7A919985E8CF}" type="datetimeFigureOut">
              <a:rPr lang="ru-RU" smtClean="0"/>
              <a:pPr/>
              <a:t>28.11.2023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398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1F814-DB41-4EDD-9DBD-7A919985E8CF}" type="datetimeFigureOut">
              <a:rPr lang="ru-RU" smtClean="0"/>
              <a:pPr/>
              <a:t>28.11.2023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FB37C-7AE0-4800-868E-F174C33BD1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6232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BDBAE927D291FE44FFB51EB710964239F589ACFBCBFF5DF4F3FC293612961AE5613223652E7BF04D745145FC662ABBEAC9A163471C8C571C1AE7FA4FdCR7H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D68FCFDFA2C222D97AA4B69429C191A11D5E2052C4ABC9367CB3E11516B88285F4A4D74FC96AF456217243900KDcCH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5AB5BDC9F705FE70D8C8BCE1F7910904537F7005BEEA708C6D36EF2816F08737AAB4AF238CAD93FB98B1F25B46CA716F8368C4E1681EE176F2E084D8VBWDJ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D68FCFDFA2C222D97AA4B69429C191A11D5E2052C4ABC9367CB3E11516B88285F4A4D74FC96AF456217243900KDcCH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hyperlink" Target="consultantplus://offline/ref=141E2A431705DEC7BA405628233D0C378C6D4EC725E5BCEC54970E7EDAA496AA1F0A1583767FDF61715F039F77E25741B5B7E433D1BB07DAB69752A1fCeCH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BDBAE927D291FE44FFB51EB710964239F589ACFBCBFF5DF4F3FC293612961AE5613223652E7BF04D745145FC662ABBEAC9A163471C8C571C1AE7FA4FdCR7H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ocuments\фото\яранск 14.07.2017\20170714_1416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69160"/>
            <a:ext cx="9144000" cy="19888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836712"/>
            <a:ext cx="8136904" cy="3744416"/>
          </a:xfrm>
        </p:spPr>
        <p:txBody>
          <a:bodyPr>
            <a:noAutofit/>
          </a:bodyPr>
          <a:lstStyle/>
          <a:p>
            <a:r>
              <a:rPr lang="ru-RU" dirty="0">
                <a:ln w="3175" cmpd="sng">
                  <a:solidFill>
                    <a:srgbClr val="92D05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государственной поддержки</a:t>
            </a:r>
            <a:br>
              <a:rPr lang="ru-RU" dirty="0">
                <a:ln w="3175" cmpd="sng">
                  <a:solidFill>
                    <a:srgbClr val="92D05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n w="3175" cmpd="sng">
                  <a:solidFill>
                    <a:srgbClr val="92D05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сельскохозяйственным потребительским кооперативам </a:t>
            </a:r>
            <a:r>
              <a:rPr lang="ru-RU" dirty="0" smtClean="0">
                <a:ln w="3175" cmpd="sng">
                  <a:solidFill>
                    <a:srgbClr val="92D05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Кировской </a:t>
            </a:r>
            <a:r>
              <a:rPr lang="ru-RU" dirty="0">
                <a:ln w="3175" cmpd="sng">
                  <a:solidFill>
                    <a:srgbClr val="92D05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lang="ru-RU" dirty="0" smtClean="0">
                <a:ln w="317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n w="317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n w="3175" cmpd="sng">
                <a:solidFill>
                  <a:srgbClr val="92D050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332656"/>
            <a:ext cx="7776864" cy="504056"/>
          </a:xfrm>
        </p:spPr>
        <p:txBody>
          <a:bodyPr>
            <a:normAutofit/>
          </a:bodyPr>
          <a:lstStyle/>
          <a:p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сельского хозяйства и продовольствия Кировской области</a:t>
            </a:r>
            <a:endParaRPr lang="ru-RU" sz="1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5805264"/>
            <a:ext cx="1982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Ноябрь 2023 года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7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442458" y="980728"/>
            <a:ext cx="8309743" cy="3528392"/>
          </a:xfrm>
          <a:prstGeom prst="rect">
            <a:avLst/>
          </a:prstGeom>
          <a:ln w="57150" cap="flat" cmpd="sng" algn="ctr">
            <a:solidFill>
              <a:schemeClr val="accent5"/>
            </a:solidFill>
            <a:prstDash val="solid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defPPr>
              <a:defRPr lang="ru-RU"/>
            </a:defPPr>
            <a:lvl1pPr marL="0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апреле текущего года проведен конкурсный отбор сельскохозяйственных потребительских кооперативов для предоставления грантов из областного бюджета на развитие материально-технической базы. Определен победитель конкурса сельскохозяйственный потребительский кооператив  по направлению деятельности -  переработка и консервирование овощей.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Сумма гранта составляет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13,5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млн. рублей,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числе  из федерального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12,7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рублей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из областного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бюджета                 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0,8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млн. рублей.</a:t>
            </a:r>
            <a:r>
              <a:rPr lang="ru-RU" b="1" dirty="0">
                <a:solidFill>
                  <a:schemeClr val="tx1"/>
                </a:solidFill>
              </a:rPr>
              <a:t> </a:t>
            </a: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8097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9631" y="4149080"/>
            <a:ext cx="7098729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BC4744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СРОК ОСВОЕНИЯ СРЕДСТВ ГРАНТА СОСТАВЛЯЕТ </a:t>
            </a: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БОЛЕЕ 24 МЕСЯЦЕВ 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ДНЯ ПОЛУЧЕНИЯ УКАЗАННЫХ СРЕДСТВ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5616" y="980728"/>
            <a:ext cx="7272808" cy="20313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BC4744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ДЕНЕЖНЫЕ СРЕДСТВА ПЕРЕЧИСЛЯЮТСЯ НА ЛИЦЕВОЙ СЧЕТ ПОБЕДИТЕЛЯ КОНКУРСА, ОТКРЫТЫЙ В МИНИСТЕРСТВЕ ФИНАНСОВ КИРОВСКОЙ ОБЛАСТИ</a:t>
            </a: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РАЗМЕРЕ 100% СУММЫ ГРАНТА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УКАЗАННОЙ В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СОГЛАШЕНИИ</a:t>
            </a:r>
          </a:p>
          <a:p>
            <a:pPr algn="ctr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99265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980727"/>
            <a:ext cx="8424936" cy="4993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BC4744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300"/>
              </a:spcAft>
            </a:pP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30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Обязательства сельскохозяйственных потребительских </a:t>
            </a:r>
          </a:p>
          <a:p>
            <a:pPr algn="ctr">
              <a:spcAft>
                <a:spcPts val="30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кооперативов – победителей конкурса:</a:t>
            </a:r>
          </a:p>
          <a:p>
            <a:pPr algn="just">
              <a:spcBef>
                <a:spcPts val="600"/>
              </a:spcBef>
              <a:spcAft>
                <a:spcPts val="30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трудоустройству на постоянную работу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одного нового работника на каждые 10 млн. рублей гранта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(было на каждые 3 млн. рублей),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 менее одного нового работника на один грант, в срок, определяемый министерством,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 не позднее 24 месяцев со дня предоставления гранта;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endParaRPr lang="ru-RU" sz="2000" dirty="0" smtClean="0">
              <a:solidFill>
                <a:srgbClr val="FF0000"/>
              </a:solidFill>
            </a:endParaRPr>
          </a:p>
          <a:p>
            <a:pPr algn="just">
              <a:spcBef>
                <a:spcPts val="600"/>
              </a:spcBef>
              <a:spcAft>
                <a:spcPts val="30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ведению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деятельности кооператива и представлению отчетности о реализации проекта грантополучателя в министерство в течение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менее чем 5 лет со дня получения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гранта.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spcAft>
                <a:spcPts val="300"/>
              </a:spcAft>
            </a:pP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spcAft>
                <a:spcPts val="300"/>
              </a:spcAft>
            </a:pP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spcAft>
                <a:spcPts val="300"/>
              </a:spcAft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88808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442458" y="980728"/>
            <a:ext cx="8309743" cy="3312368"/>
          </a:xfrm>
          <a:prstGeom prst="rect">
            <a:avLst/>
          </a:prstGeom>
          <a:ln w="57150" cap="flat" cmpd="sng" algn="ctr">
            <a:solidFill>
              <a:schemeClr val="accent5"/>
            </a:solidFill>
            <a:prstDash val="solid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defPPr>
              <a:defRPr lang="ru-RU"/>
            </a:defPPr>
            <a:lvl1pPr marL="0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Конкурсный отбор по предоставлению сельскохозяйственным потребительским кооперативам грантов из областного бюджета на развитие материально-технической базы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2024 год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планируется провести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2 квартале 2024 года. </a:t>
            </a:r>
          </a:p>
          <a:p>
            <a:pPr algn="just"/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реализацию данного мероприятия предусмотрено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13,5 млн. рублей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в том числе из федерального бюджета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12,7 млн. рублей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из областного бюджета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0,8 млн. рублей.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79173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sz="1400"/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3284984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</p:txBody>
      </p:sp>
      <p:sp>
        <p:nvSpPr>
          <p:cNvPr id="15" name="Прямоугольник 14"/>
          <p:cNvSpPr/>
          <p:nvPr/>
        </p:nvSpPr>
        <p:spPr>
          <a:xfrm>
            <a:off x="395536" y="692696"/>
            <a:ext cx="8424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НОВОЕ!!!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400582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ГРАНТ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МАТЕРИАЛЬНО-ТЕХНИЧЕСКОЙ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БАЗЫ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НАЧИНАЮЩИХ СЕЛЬСКОХОЗЯЙСТВЕННЫХ ПОТРЕБИТЕЛЬСКИХ КООПЕРАТИВОВ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339574"/>
            <a:ext cx="82089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ЗАЯВИТЕЛИ:</a:t>
            </a:r>
          </a:p>
          <a:p>
            <a:pPr algn="ctr"/>
            <a:r>
              <a:rPr lang="ru-RU" spc="-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сельскохозяйственные </a:t>
            </a:r>
            <a:r>
              <a:rPr lang="ru-RU" spc="-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потребительские </a:t>
            </a:r>
          </a:p>
          <a:p>
            <a:pPr algn="ctr"/>
            <a:r>
              <a:rPr lang="ru-RU" spc="-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перерабатывающие и (или) сбытовые кооперативы</a:t>
            </a:r>
            <a:r>
              <a:rPr lang="ru-RU" spc="-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которые</a:t>
            </a:r>
          </a:p>
          <a:p>
            <a:pPr algn="just"/>
            <a:r>
              <a:rPr lang="ru-RU" i="1" spc="-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действуют</a:t>
            </a:r>
            <a:r>
              <a:rPr lang="ru-RU" spc="-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pc="-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менее </a:t>
            </a:r>
            <a:r>
              <a:rPr lang="ru-RU" sz="2400" b="1" spc="-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 месяцев </a:t>
            </a:r>
            <a:r>
              <a:rPr lang="ru-RU" spc="-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 дня регистрации на сельской территории или на территории сельской агломерации Кировской </a:t>
            </a:r>
            <a:r>
              <a:rPr lang="ru-RU" spc="-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области. </a:t>
            </a:r>
            <a:endParaRPr lang="ru-RU" spc="-1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4253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 rot="5400000">
            <a:off x="2690498" y="-2034314"/>
            <a:ext cx="4051031" cy="835292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Максимальный размер гранта в расчете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одного 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победителя конкурса составляет не более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рублей, </a:t>
            </a:r>
            <a:r>
              <a:rPr lang="ru-RU" sz="20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 не более 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80% 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затрат на реализацию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бизнес-плана</a:t>
            </a:r>
            <a:endParaRPr lang="ru-RU" b="1" dirty="0">
              <a:hlinkClick r:id="rId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044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548680"/>
            <a:ext cx="648072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ГРАНТ 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РАЗВИТИЕ МАТЕРИАЛЬНО-ТЕХНИЧЕСКОЙ БАЗЫ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предоставляется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563951"/>
            <a:ext cx="26642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приобретение, строительство, капитальный ремонт, производственных объектов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548680"/>
            <a:ext cx="22322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приобретение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монтаж оборудования для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производственных объектов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55976" y="3571828"/>
            <a:ext cx="4248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приобретение и монтаж оборудования для переработки льна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3534113"/>
            <a:ext cx="373672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приобретение и монтаж оборудования для рыбоводной инфраструктуры и товарной аквакультуры (товарного рыбоводства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4860159"/>
            <a:ext cx="43924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на погашение не более 20%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основного долга по займу полученному на реализацию проекта грантополучателя в сельскохозяйственном потребительском кооперативе</a:t>
            </a:r>
            <a:endParaRPr lang="ru-RU" u="sng" dirty="0">
              <a:latin typeface="Times New Roman" pitchFamily="18" charset="0"/>
              <a:cs typeface="Times New Roman" pitchFamily="18" charset="0"/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41487233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764704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СУБСИДИИ </a:t>
            </a:r>
          </a:p>
          <a:p>
            <a:pPr algn="ctr"/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РАЗВИТИЕ СЕЛЬСКОХОЗЯЙСТВЕННОЙ ПОТРЕБИТЕЛЬСКОЙ КООПЕРАЦИИ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1999" cy="285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88641"/>
            <a:ext cx="85689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ПРАВОВЫЕ ОСНОВЫ ПРОГРАММЫ </a:t>
            </a:r>
          </a:p>
          <a:p>
            <a:pPr algn="ctr"/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753587"/>
              </p:ext>
            </p:extLst>
          </p:nvPr>
        </p:nvGraphicFramePr>
        <p:xfrm>
          <a:off x="792417" y="1037111"/>
          <a:ext cx="8028891" cy="48463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633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95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Федеральные НПА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rgbClr val="00B050">
                        <a:alpha val="8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Региональные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НПА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rgbClr val="00B050">
                        <a:alpha val="82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233">
                <a:tc>
                  <a:txBody>
                    <a:bodyPr/>
                    <a:lstStyle/>
                    <a:p>
                      <a:pPr algn="ctr"/>
                      <a:r>
                        <a:rPr lang="ru-RU" sz="1800" b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Постановление Правительства</a:t>
                      </a: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Российской Федерации от 14.07.2012       № 717 </a:t>
                      </a:r>
                    </a:p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«О Государственной программе развития сельского хозяйства и регулирования рынков сельскохозяйственной продукции, сырья и продовольствия»</a:t>
                      </a:r>
                    </a:p>
                    <a:p>
                      <a:pPr algn="ctr"/>
                      <a:endParaRPr lang="ru-RU" sz="18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just"/>
                      <a:endParaRPr lang="ru-RU" sz="1800" b="0" i="0" u="none" strike="noStrike" baseline="0" dirty="0" smtClean="0">
                        <a:latin typeface="Times New Roman"/>
                      </a:endParaRPr>
                    </a:p>
                  </a:txBody>
                  <a:tcPr marL="99060" marR="99060">
                    <a:solidFill>
                      <a:srgbClr val="FFC000">
                        <a:alpha val="81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31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Постановление Правительства Кировской области от 23.12.2019  № 690-П «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государственной программы Кировской области Развитие агропромышленного комплекса»</a:t>
                      </a:r>
                    </a:p>
                    <a:p>
                      <a:pPr marL="0" marR="0" lvl="0" indent="0" algn="just" defTabSz="1031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just" defTabSz="1031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Постановление Правительства</a:t>
                      </a:r>
                      <a:r>
                        <a:rPr lang="ru-RU" sz="1800" b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Кировской области </a:t>
                      </a:r>
                      <a: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23.05.2019 № 254-П «О мерах государственной поддержки сельскохозяйственной потребительской кооперации»</a:t>
                      </a:r>
                      <a:endParaRPr lang="ru-RU" sz="1800" b="0" dirty="0" smtClean="0"/>
                    </a:p>
                    <a:p>
                      <a:pPr marL="0" marR="0" lvl="0" indent="0" algn="just" defTabSz="1031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10316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Распоряжение министерства сельского хозяйства и продовольствия  Кировской 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области 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от 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10.06.2021 № 57 «О</a:t>
                      </a:r>
                      <a:r>
                        <a:rPr lang="ru-RU" sz="18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представлении и рассмотрении документов  для предоставления субсидий из областного бюджета на развитие  сельскохозяйственной кооперации»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>
                    <a:solidFill>
                      <a:srgbClr val="FFC000">
                        <a:alpha val="81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116632"/>
            <a:ext cx="8568952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ЗАЯВИТЕЛИ: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сельскохозяйственные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потребительские кооперативы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000" i="1" dirty="0" smtClean="0">
                <a:latin typeface="Times New Roman" panose="02020603050405020304" pitchFamily="18" charset="0"/>
                <a:cs typeface="Times New Roman" pitchFamily="18" charset="0"/>
              </a:rPr>
              <a:t>	зарегистрированные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осуществляющие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деятельность на сельской территории Кировской области или на территории сельской агломерации Кировской области,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являющееся субъектом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малого и среднего предпринимательства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соответствии 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являющееся субъектом малого и среднего предпринимательства в соответствии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с Федеральным законом от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24.07.2007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209-ФЗ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развитии малого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 предпринимательства в Российской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объединяющее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5 граждан Российской Федерации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(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или)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3 сельскохозяйственных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товаропроизводителей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(кроме ассоциированных членов).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Члены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сельскохозяйственного потребительского кооператива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из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числа сельскохозяйственных товаропроизводителей должны относиться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к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микропредприятиям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малым предприятиям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                        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условиями, установленными Федеральным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24.07.2007                              № 209-ФЗ «О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развитии малого и среднего предпринимательства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5674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ОИ ДОКУМЕНТЫ\Презентация\ПРОЕКТ ГУСИ\ВОЗРОЖДЕНИЕ\Без имени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76672"/>
            <a:ext cx="4039819" cy="257176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764704"/>
            <a:ext cx="828092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ГРАНТ </a:t>
            </a:r>
          </a:p>
          <a:p>
            <a:pPr algn="ctr"/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РАЗВИТИЕ МАТЕРИАЛЬНО-ТЕХНИЧЕСКОЙ 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БАЗЫ</a:t>
            </a:r>
          </a:p>
          <a:p>
            <a:pPr algn="ctr"/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4" cstate="print"/>
          <a:srcRect l="3269" t="28195" b="15417"/>
          <a:stretch>
            <a:fillRect/>
          </a:stretch>
        </p:blipFill>
        <p:spPr bwMode="auto">
          <a:xfrm>
            <a:off x="4916311" y="3501008"/>
            <a:ext cx="4227689" cy="28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764704"/>
            <a:ext cx="828092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СУБСИДИИ 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НА РАЗВИТИЕ </a:t>
            </a:r>
          </a:p>
          <a:p>
            <a:pPr algn="ctr"/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СЕЛЬСКОХОЗЯЙСТВЕННОЙ ПОТРЕБИТЕЛЬСКОЙ КООПЕРАЦИИ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предоставляются 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заявительной основе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499991" cy="249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116632"/>
            <a:ext cx="820891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СУБСИДИИ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РАЗВИТИЕ СЕЛЬСКОХОЗЯЙСТВЕННОЙ ПОТРЕБИТЕЛЬСКОЙ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КООПЕРАЦИИ</a:t>
            </a: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предоставляются</a:t>
            </a:r>
          </a:p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возмещение части затрат, понесенных в текущем году, связанных с:</a:t>
            </a: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 sz="1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44625"/>
            <a:ext cx="9001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AutoNum type="arabicPeriod"/>
            </a:pP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Приобретением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 в целях последующей передачи (реализации) приобретенного имущества в собственность членам кроме (ассоциированных членов) данного  сельскохозяйственного 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потребительского кооператива.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052736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предоставления:</a:t>
            </a:r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179512" y="1340768"/>
            <a:ext cx="8229600" cy="5517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 должно быть передано в собственность членов кооператива;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 не может быть приобретено у членов (в том числе ассоциированных членов) данного кооператива</a:t>
            </a:r>
          </a:p>
          <a:p>
            <a:pPr algn="just"/>
            <a:endPara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приобретенного с использованием средств государственной поддержки имущества, передаваемого (реализуемого) в собственность одного члена сельскохозяйственного потребительского кооператива не может превышать 30 % общей стоимости данного имущества. </a:t>
            </a:r>
          </a:p>
          <a:p>
            <a:pPr algn="just"/>
            <a:endPara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7742" y="3789041"/>
            <a:ext cx="492409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субсидии =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50 % стоимости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приобретаемого кооперативом имущества,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endParaRPr lang="ru-RU" sz="20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3 млн. рублей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endParaRPr lang="ru-RU" sz="20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</a:t>
            </a:r>
            <a:r>
              <a:rPr lang="ru-RU" sz="2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02423" y="3789041"/>
            <a:ext cx="3424101" cy="2376264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79512" y="5589240"/>
            <a:ext cx="5040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Возмещение затрат сельскохозяйственным потребительским кооперативам, осуществляющим сбор, первичную и (или) последующую переработку, хранение и реализацию плодоовощной продукции, картофеля и молока, осуществляется в приоритетном порядке.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4154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91264" cy="115212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Перечень  имущества</a:t>
            </a:r>
            <a:b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целях последующей передачи (реализации) в собственность членам кооператива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i.baraholka.com.ru/files/2/5/2572331_1.jpg"/>
          <p:cNvPicPr/>
          <p:nvPr/>
        </p:nvPicPr>
        <p:blipFill>
          <a:blip r:embed="rId2" cstate="print"/>
          <a:srcRect l="6258" t="22006" r="13193"/>
          <a:stretch>
            <a:fillRect/>
          </a:stretch>
        </p:blipFill>
        <p:spPr bwMode="auto">
          <a:xfrm>
            <a:off x="395536" y="1278273"/>
            <a:ext cx="237626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produkt.by/sites/produkt.by/files/imagesnews/chicken-6.jpg"/>
          <p:cNvPicPr/>
          <p:nvPr/>
        </p:nvPicPr>
        <p:blipFill>
          <a:blip r:embed="rId3" cstate="print"/>
          <a:srcRect l="13468" t="5670" r="50715" b="10052"/>
          <a:stretch>
            <a:fillRect/>
          </a:stretch>
        </p:blipFill>
        <p:spPr bwMode="auto">
          <a:xfrm>
            <a:off x="3170258" y="1225798"/>
            <a:ext cx="230425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avatars.mds.yandex.net/get-pdb/1981950/d1b60e1e-a965-4e36-b2de-c0a2d300e74c/s1200?webp=false"/>
          <p:cNvPicPr/>
          <p:nvPr/>
        </p:nvPicPr>
        <p:blipFill>
          <a:blip r:embed="rId4" cstate="print"/>
          <a:srcRect l="6890" t="19415" r="4020"/>
          <a:stretch>
            <a:fillRect/>
          </a:stretch>
        </p:blipFill>
        <p:spPr bwMode="auto">
          <a:xfrm>
            <a:off x="5819706" y="1229612"/>
            <a:ext cx="273630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95536" y="3143037"/>
            <a:ext cx="842493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сельскохозяйственные  животные (кроме свиней) и птица;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рыбопосадочный материал;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специализированный инвентарь, материалы и оборудование, средства автоматизации для производства сельскохозяйственной продукции (кроме свиноводческой) (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утвержден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распоряжением Минсельхозпрод КО от 21.06.2021 № 57);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специализированный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инвентарь, материалы и оборудование, средства автоматизации – для промышленного производства овощей в защищенном грунте, в т.ч. мини теплицы до 1 га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утвержден распоряжением Минсельхозпрод КО от 21.06.2021 № 57)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посадочный материал для закладки многолетних насаждений;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племенная продукция (материал),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кроме свиней.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9712" y="55172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720080" cy="365125"/>
          </a:xfrm>
        </p:spPr>
        <p:txBody>
          <a:bodyPr/>
          <a:lstStyle/>
          <a:p>
            <a:fld id="{03EF07A1-D9B2-4316-B4AE-5C9BF9D14C47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8152685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700808"/>
            <a:ext cx="8455968" cy="36004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5" y="2"/>
            <a:ext cx="88569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332655"/>
            <a:ext cx="9109519" cy="720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79512" y="116632"/>
            <a:ext cx="8964488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7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Приобретением и последующим внесением в неделимый фонд сельскохозяйственной техники, специализированного автотранспорта, оборудования для организации хранения, переработки, упаковки, маркировки, транспортировки и реализации сельскохозяйственной продукции и мобильных торговых объектов для оказания услуг членам сельскохозяйственного потребительского кооператива.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56525" y="2060848"/>
            <a:ext cx="8301484" cy="211223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эксплуатации сельскохозяйственной техники, оборудования, мобильных торговых объектов не превышает 3-х лет с года их производства до года получения средств 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сельскохозяйственная техника, оборудование, мобильные торговые объекты не могут быть приобретены у членов  (ассоциированных членов).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утвержден распоряжением министерства сельского хозяйства и продовольствия Кировской области  от 10.06.2021 № 57)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4509120"/>
            <a:ext cx="51125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субсидии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50 % стоимости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приобретаемой техники, оборудования, мобильных торговых объектов,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более 10 млн. руб.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один </a:t>
            </a:r>
            <a:r>
              <a:rPr lang="ru-RU" sz="2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4221088"/>
            <a:ext cx="3096344" cy="2232248"/>
          </a:xfrm>
          <a:prstGeom prst="rect">
            <a:avLst/>
          </a:prstGeom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179512" y="6453336"/>
            <a:ext cx="8229600" cy="404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4831988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340768"/>
            <a:ext cx="8383960" cy="36004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5" y="2"/>
            <a:ext cx="88569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5301208"/>
            <a:ext cx="4320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Возмещение затрат сельскохозяйственным потребительским кооперативам, осуществляющим сбор, первичную и (или) последующую переработку, хранение и реализацию плодоовощной продукции, картофеля и молока, осуществляется в приоритетном порядке.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332655"/>
            <a:ext cx="9109519" cy="720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23528" y="188640"/>
            <a:ext cx="8820472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7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0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Приобретением </a:t>
            </a:r>
            <a:r>
              <a:rPr lang="ru-RU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крупного рогатого скота (КРС) в целях замены КРС больного или инфицированного лейкозом, принадлежащего членам данного </a:t>
            </a:r>
            <a:r>
              <a:rPr lang="ru-RU" sz="7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сельскохозяйственного потребительского кооператива </a:t>
            </a:r>
            <a:r>
              <a:rPr lang="ru-RU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праве собственности (кроме ассоциированных членов</a:t>
            </a:r>
            <a:r>
              <a:rPr lang="ru-RU" sz="7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79511" y="1772816"/>
            <a:ext cx="8784977" cy="2232248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КРС передаваемого (реализуемого) в собственность одного члена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 может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превышать 30%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общей стоимости приобретаемого поголовья.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 КРС не более 2 лет.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КРС в целях замены КРС, больного или инфицированного лейкозом, не может быть приобретен у членов (в том числе ассоциированных членов) данного кооператива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Замена КРС осуществлена в порядке, установленном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сельского хозяйства и продовольствия Кировской области от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10.06.2021 №57)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4077072"/>
            <a:ext cx="42484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3933056"/>
            <a:ext cx="424847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9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субсидии </a:t>
            </a:r>
            <a:r>
              <a:rPr lang="ru-RU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50 % стоимости </a:t>
            </a:r>
            <a:r>
              <a:rPr lang="ru-RU" sz="19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приобретаемого КРС,</a:t>
            </a:r>
            <a:r>
              <a:rPr lang="ru-RU" sz="1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не более 10 млн. рублей</a:t>
            </a:r>
            <a:r>
              <a:rPr lang="ru-RU" sz="19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один </a:t>
            </a:r>
            <a:r>
              <a:rPr lang="ru-RU" sz="19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</a:t>
            </a:r>
            <a:r>
              <a:rPr lang="ru-RU" sz="19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5" descr="C:\Users\Владелец\Desktop\лейкозное стадо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95555" y="3933056"/>
            <a:ext cx="3888432" cy="208823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399366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484784"/>
            <a:ext cx="8383960" cy="21602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5" y="2"/>
            <a:ext cx="88569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332655"/>
            <a:ext cx="9109519" cy="720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23528" y="188640"/>
            <a:ext cx="8820472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7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Закупкой сельскохозяйственной продукции у членов сельскохозяйственного потребительского кооператива (кроме ассоциированных членов) и (или) закупкой овощей открытого грунта, картофеля, молока, мяса (кроме мяса свиней) у граждан, ведущих личные подсобные хозяйства, не являющихся членами этого сельскохозяйственного потребительского кооператива.</a:t>
            </a:r>
          </a:p>
          <a:p>
            <a:pPr algn="just"/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262004" y="1772816"/>
            <a:ext cx="8881996" cy="2376264"/>
          </a:xfrm>
        </p:spPr>
        <p:txBody>
          <a:bodyPr>
            <a:no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Сумма субсидии рассчитывается в размере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% затрат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- в случае, если выручка от реализации продукции, закупленной у членов сельскохозяйственного потребительского кооператива и (или) у граждан, ведущих личные подсобные хозяйства, не являющихся членами данного сельскохозяйственного потребительского кооператива, по итогам отчетного бухгалтерского периода (квартала) текущего финансового года, за который предоставляется возмещение части затрат, составляет от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100 тыс. рублей 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5,0 млн. рублей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включительно. </a:t>
            </a:r>
          </a:p>
          <a:p>
            <a:pPr algn="just"/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12% затрат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 случае, если выручка от реализации продукции, закупленной у членов сельскохозяйственного потребительского кооператива и (или) у граждан, ведущих личные подсобные хозяйства, не являющихся членами данного сельскохозяйственного потребительского кооператива, по итогам отчетного бухгалтерского периода (квартала) текущего финансового года, за который предоставляется возмещение части затрат, составляет 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5,001 млн.  рублей 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25,0 млн. рублей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включительно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% затрат,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более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рублей </a:t>
            </a:r>
            <a:r>
              <a:rPr lang="ru-RU" sz="1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(было не более 10 млн. рублей)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из расчета на один сельскохозяйственный потребительский кооператив, - в случае, если выручка от реализации продукции, закупленной у членов сельскохозяйственного потребительского кооператива и (или) у граждан, ведущих личные подсобные хозяйства, не являющихся членами данного сельскохозяйственного потребительского кооператива, по итогам отчетного бухгалтерского периода (квартала) текущего финансового года, за который предоставляется возмещение части затрат, составляет 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более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25,0 млн. рублей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3442" y="3877017"/>
            <a:ext cx="42484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6919864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484784"/>
            <a:ext cx="8383960" cy="57606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5" y="2"/>
            <a:ext cx="88569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AutoNum type="arabicPeriod"/>
            </a:pPr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332655"/>
            <a:ext cx="9109519" cy="720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23528" y="188640"/>
            <a:ext cx="8820472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55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5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Уплатой лизинговых платежей за приобретенные в лизинг объекты для организации хранения, переработки, упаковки, маркировки и реализации сельскохозяйственной продукции, а также оборудования для их комплектации.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3442" y="3877017"/>
            <a:ext cx="42484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ru-RU" sz="1400" dirty="0"/>
          </a:p>
        </p:txBody>
      </p:sp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323528" y="2132856"/>
            <a:ext cx="8568952" cy="3888432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Сумма субсидии рассчитывается в размере </a:t>
            </a:r>
            <a:r>
              <a:rPr lang="ru-RU" sz="1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20% затрат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на уплату лизинговых платежей за приобретенные в лизинг объекты для организации хранения, переработки, упаковки, маркировки и реализации сельскохозяйственной продукции, а также оборудование для их комплектации, </a:t>
            </a:r>
            <a:r>
              <a:rPr lang="ru-RU" sz="1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 не более 5 млн. рублей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из расчета на один сельскохозяйственный потребительский кооператив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Возмещение затрат,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осуществляется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  <a:hlinkClick r:id="rId2"/>
              </a:rPr>
              <a:t>за фактически внесенные платежи в течение срока действия договора финансовой аренды (договора лизинга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).</a:t>
            </a:r>
            <a:endParaRPr lang="ru-RU" sz="1900" b="1" dirty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algn="just"/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 объектов, а также оборудование для их комплектации утвержден распоряжения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сельского хозяйства и продовольствия Кировской области от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10.06.2021 № 57.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5249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539552" y="476673"/>
            <a:ext cx="8187319" cy="5760640"/>
          </a:xfrm>
          <a:prstGeom prst="rect">
            <a:avLst/>
          </a:prstGeom>
          <a:ln w="57150" cap="flat" cmpd="sng" algn="ctr">
            <a:solidFill>
              <a:schemeClr val="accent5"/>
            </a:solidFill>
            <a:prstDash val="solid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defPPr>
              <a:defRPr lang="ru-RU"/>
            </a:defPPr>
            <a:lvl1pPr marL="0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состоянию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27.11.2023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оказана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государственная поддержка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7 сельскохозяйственным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потребительским кооперативам из Малмыжского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Подосиновского,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Оричевского, Уржумского и Шабалинского районов</a:t>
            </a:r>
            <a:r>
              <a:rPr lang="ru-RU" dirty="0" smtClean="0"/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возмещение затрат, связанных с закупом сельскохозяйственной продукции у членов кооперативов, приобретением сельскохозяйственной техники и оборудования, сельскохозяйственных животных 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сумму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21,0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рублей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 реализацию данного мероприятия в текущем году предусмотрено        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24,0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млн. рублей. 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Освоение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бюджетных средств составило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(88%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 лимита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/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Сельскохозяйственными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потребительскими кооперативами в 2023 году планируется вовлечь в свои кооперативы 70 новых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членов.</a:t>
            </a: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(на каждые 346 тыс. рублей субсидии нужно принять одного члена в кооператив).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9030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54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Спасибо за внимание!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"/>
            <a:ext cx="4211960" cy="2708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Ql1LE4cCZ1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356992"/>
            <a:ext cx="5616624" cy="33123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764704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spc="-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207" y="971786"/>
            <a:ext cx="8587941" cy="51389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9552" y="260648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ПРАВОВЫЕ ОСНОВЫ ПРОГРАММЫ </a:t>
            </a:r>
          </a:p>
        </p:txBody>
      </p:sp>
    </p:spTree>
    <p:extLst>
      <p:ext uri="{BB962C8B-B14F-4D97-AF65-F5344CB8AC3E}">
        <p14:creationId xmlns:p14="http://schemas.microsoft.com/office/powerpoint/2010/main" val="35995733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764704"/>
            <a:ext cx="828092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ЗАЯВИТЕЛИ:</a:t>
            </a:r>
          </a:p>
          <a:p>
            <a:pPr algn="ctr"/>
            <a:r>
              <a:rPr lang="ru-RU" sz="2800" spc="-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сельскохозяйственные потребительские </a:t>
            </a:r>
          </a:p>
          <a:p>
            <a:pPr algn="ctr"/>
            <a:r>
              <a:rPr lang="ru-RU" sz="2800" spc="-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перерабатывающие и (или) сбытовые кооперативы</a:t>
            </a:r>
            <a:r>
              <a:rPr lang="ru-RU" sz="2800" spc="-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которые</a:t>
            </a:r>
          </a:p>
          <a:p>
            <a:pPr algn="just"/>
            <a:r>
              <a:rPr lang="ru-RU" sz="2800" i="1" spc="-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действуют</a:t>
            </a:r>
            <a:r>
              <a:rPr lang="ru-RU" sz="2800" spc="-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pc="-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менее 12 месяцев </a:t>
            </a:r>
            <a:r>
              <a:rPr lang="ru-RU" sz="2800" spc="-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 дня регистрации на сельской территории или на территории сельской агломерации Кировской области, </a:t>
            </a:r>
          </a:p>
          <a:p>
            <a:pPr algn="just"/>
            <a:r>
              <a:rPr lang="ru-RU" sz="2800" i="1" spc="-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объединяют</a:t>
            </a:r>
            <a:r>
              <a:rPr lang="ru-RU" sz="2800" spc="-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pc="-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менее 10 </a:t>
            </a:r>
            <a:r>
              <a:rPr lang="ru-RU" sz="2800" spc="-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сельскохозяйственных товаропроизводителей на правах членов кооператива</a:t>
            </a:r>
          </a:p>
        </p:txBody>
      </p:sp>
    </p:spTree>
    <p:extLst>
      <p:ext uri="{BB962C8B-B14F-4D97-AF65-F5344CB8AC3E}">
        <p14:creationId xmlns:p14="http://schemas.microsoft.com/office/powerpoint/2010/main" val="6686844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99392"/>
            <a:ext cx="3707903" cy="36004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764704"/>
            <a:ext cx="889248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ГРАНТ </a:t>
            </a:r>
          </a:p>
          <a:p>
            <a:pPr algn="ctr"/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НА РАЗВИТИЕ </a:t>
            </a:r>
          </a:p>
          <a:p>
            <a:pPr algn="ctr"/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МАТЕРИАЛЬНО-                   </a:t>
            </a:r>
          </a:p>
          <a:p>
            <a:pPr algn="ctr"/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ТЕХНИЧЕСКОЙ БАЗЫ</a:t>
            </a:r>
          </a:p>
          <a:p>
            <a:pPr algn="ctr"/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предоставляется 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конкурсной 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основе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573016"/>
            <a:ext cx="4283968" cy="2777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sz="1400"/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1268760"/>
            <a:ext cx="648072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ГРАНТ 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РАЗВИТИЕ МАТЕРИАЛЬНО-ТЕХНИЧЕСКОЙ БАЗЫ</a:t>
            </a:r>
          </a:p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предоставляется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548680"/>
            <a:ext cx="27363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на приобретение, строительство, капитальный ремонт, производственных объектов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80112" y="548680"/>
            <a:ext cx="31683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на приобретение </a:t>
            </a:r>
          </a:p>
          <a:p>
            <a:pPr algn="ctr"/>
            <a:r>
              <a:rPr lang="ru-RU" sz="2000" dirty="0" smtClean="0"/>
              <a:t>и монтаж оборудования </a:t>
            </a:r>
          </a:p>
          <a:p>
            <a:pPr algn="ctr"/>
            <a:r>
              <a:rPr lang="ru-RU" sz="2000" dirty="0" smtClean="0"/>
              <a:t>и </a:t>
            </a:r>
            <a:r>
              <a:rPr lang="ru-RU" sz="2000" strike="sngStrike" dirty="0" smtClean="0">
                <a:solidFill>
                  <a:srgbClr val="C00000"/>
                </a:solidFill>
              </a:rPr>
              <a:t>техники (с 2024 года)</a:t>
            </a:r>
            <a:r>
              <a:rPr lang="ru-RU" sz="2000" dirty="0" smtClean="0"/>
              <a:t> для производственных объектов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4725144"/>
            <a:ext cx="39969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strike="sngStrike" dirty="0" smtClean="0">
                <a:solidFill>
                  <a:srgbClr val="C00000"/>
                </a:solidFill>
              </a:rPr>
              <a:t>на приобретение специализированного транспорта, фургонов, прицепов, полуприцепов, вагонов, контейнеров (с 2024 года)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4725144"/>
            <a:ext cx="35638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на приобретение и монтаж оборудования для рыбоводной инфраструктуры и товарной </a:t>
            </a:r>
            <a:r>
              <a:rPr lang="ru-RU" sz="2000" dirty="0" err="1" smtClean="0"/>
              <a:t>аквакультуры</a:t>
            </a:r>
            <a:r>
              <a:rPr lang="ru-RU" sz="2000" dirty="0" smtClean="0"/>
              <a:t> (товарного рыбоводства)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567" y="116632"/>
            <a:ext cx="7809801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ГРАНТ 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РАЗВИТИЕ МАТЕРИАЛЬНО-ТЕХНИЧЕСКОЙ БАЗЫ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Предоставляется</a:t>
            </a:r>
          </a:p>
          <a:p>
            <a:pPr algn="ctr"/>
            <a:endParaRPr lang="ru-RU" sz="4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2440347"/>
            <a:ext cx="391848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погашение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 более 20% привлекаемого на реализацию бизнес-плана победителя конкурса льготного инвестиционного кредита в соответствии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постановлением Правительства Российской Федерации от 29.12.2016 № 1528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endParaRPr lang="ru-RU" u="sng" dirty="0">
              <a:latin typeface="Times New Roman" pitchFamily="18" charset="0"/>
              <a:cs typeface="Times New Roman" pitchFamily="18" charset="0"/>
              <a:hlinkClick r:id="rId3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39952" y="2440346"/>
            <a:ext cx="4815520" cy="175432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уплату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процентов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льготному инвестиционному кредиту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соответствии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постановлением Правительства Российской Федерации от 29.12.2016 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1528 в течении 18 месяцев с даты получения гранта.</a:t>
            </a:r>
            <a:endParaRPr lang="ru-RU" u="sng" dirty="0" smtClean="0">
              <a:hlinkClick r:id="rId4"/>
            </a:endParaRPr>
          </a:p>
          <a:p>
            <a:pPr algn="ctr"/>
            <a:endParaRPr lang="ru-RU" u="sng" dirty="0">
              <a:hlinkClick r:id="rId4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3808" y="4869160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погашение не более 20%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основного долга по займу полученному на реализацию проекта грантополучателя в сельскохозяйственном потребительском кооперативе           с 2024 года</a:t>
            </a:r>
            <a:endParaRPr lang="ru-RU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1180287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 rot="5400000">
            <a:off x="2690498" y="-2034314"/>
            <a:ext cx="4051031" cy="835292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Максимальный размер гранта в расчете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одного 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победителя конкурса составляет не более 70 млн. рублей, </a:t>
            </a:r>
            <a:r>
              <a:rPr lang="ru-RU" sz="20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 не более 60% 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затрат на реализацию бизнес-плана, а в случае использования гранта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  погашение процентов не более 20% инвестиционного кредита ли, </a:t>
            </a: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не </a:t>
            </a: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более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80% планируемых затрат</a:t>
            </a:r>
            <a:r>
              <a:rPr lang="ru-RU" b="1" dirty="0" smtClean="0">
                <a:hlinkClick r:id="rId2"/>
              </a:rPr>
              <a:t>.</a:t>
            </a:r>
            <a:endParaRPr lang="ru-RU" b="1" dirty="0">
              <a:hlinkClick r:id="rId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381751"/>
            <a:ext cx="59787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4184805"/>
            <a:ext cx="4968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НОВОЕ!!!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ГРАНТА 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РАЗВИТИЕ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МАТЕРИАЛЬНО-ТЕХНИЧЕСКОЙ БАЗЫ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МОЖЕТ БЫТЬ МЕНЕЕ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МЛН. РУБЛЕЙ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48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522535"/>
            <a:ext cx="2725226" cy="26184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3501008"/>
            <a:ext cx="1954708" cy="24796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1394" y="3645024"/>
            <a:ext cx="2725226" cy="24669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3680683"/>
            <a:ext cx="2237787" cy="2202928"/>
          </a:xfrm>
          <a:prstGeom prst="rect">
            <a:avLst/>
          </a:prstGeom>
        </p:spPr>
      </p:pic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493369" y="6237313"/>
            <a:ext cx="597877" cy="432047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</a:pPr>
            <a:fld id="{429DF57F-4D40-40DD-99E1-F868DB8DD2E9}" type="slidenum">
              <a:rPr lang="ru-RU" sz="1400"/>
              <a:pPr defTabSz="1030288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6375203"/>
            <a:ext cx="9144000" cy="38116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lIns="103163" tIns="51581" rIns="103163" bIns="51581">
            <a:spAutoFit/>
          </a:bodyPr>
          <a:lstStyle/>
          <a:p>
            <a:pPr algn="ctr" defTabSz="103162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Министерство  сельского хозяйства и продовольствия Кировской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30037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TM01790492[[fn=Тетрадь для рисования]]</Template>
  <TotalTime>2481</TotalTime>
  <Words>2016</Words>
  <Application>Microsoft Office PowerPoint</Application>
  <PresentationFormat>Экран (4:3)</PresentationFormat>
  <Paragraphs>309</Paragraphs>
  <Slides>29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Times New Roman</vt:lpstr>
      <vt:lpstr>Тема Office</vt:lpstr>
      <vt:lpstr>Оказание государственной поддержки  сельскохозяйственным потребительским кооперативам Кировской области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Перечень  имущества в целях последующей передачи (реализации) в собственность членам кооператива</vt:lpstr>
      <vt:lpstr>Условия предоставления:</vt:lpstr>
      <vt:lpstr>Условия предоставления:</vt:lpstr>
      <vt:lpstr>Условия предоставления:</vt:lpstr>
      <vt:lpstr>Условия предоставления: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мерах государственной поддержки         в рамках регионального проекта «Создание системы поддержки фермеров и развитие сельской кооперации»</dc:title>
  <dc:creator>Admin</dc:creator>
  <cp:lastModifiedBy>OMF1</cp:lastModifiedBy>
  <cp:revision>271</cp:revision>
  <cp:lastPrinted>2023-11-28T08:18:49Z</cp:lastPrinted>
  <dcterms:created xsi:type="dcterms:W3CDTF">2019-03-18T08:30:17Z</dcterms:created>
  <dcterms:modified xsi:type="dcterms:W3CDTF">2023-11-28T14:45:30Z</dcterms:modified>
</cp:coreProperties>
</file>